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Abrir a apresentação explicando que o objetivo não é defender uma arquitetura como melhor em todos os casos.</a:t>
            </a:r>
          </a:p>
          <a:p>
            <a:r>
              <a:t>O objetivo é comparar três formas de organizar uma aplicação web usando o mesmo exemplo: uma loja virtual.</a:t>
            </a:r>
          </a:p>
          <a:p>
            <a:r>
              <a:t>Durante os próximos minutos, vamos ver como clientes, produtos, estoque, pedidos e pagamentos aparecem em uma aplicação monolítica, em uma arquitetura orientada a serviços e em microsserviços.</a:t>
            </a:r>
          </a:p>
          <a:p>
            <a:r>
              <a:t>Na demonstração prática, os programas serão feitos em Java com Spring Boot, mas a explicação dos slides trata das arquiteturas como conceitos.</a:t>
            </a:r>
          </a:p>
          <a:p>
            <a:r>
              <a:t>No final, a demonstração prática mostra o mesmo fluxo de pedido nos programas funcionais.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Antes de falar de cada modelo, explicar por que isso importa.</a:t>
            </a:r>
          </a:p>
          <a:p>
            <a:r>
              <a:t>Quando o sistema nasce pequeno, tudo parece simples: cadastrar produto, cadastrar cliente e fazer pedido.</a:t>
            </a:r>
          </a:p>
          <a:p>
            <a:r>
              <a:t>Com o tempo entram pagamento, estoque, cupom, entrega, relatórios e integrações.</a:t>
            </a:r>
          </a:p>
          <a:p>
            <a:r>
              <a:t>A arquitetura define como essas partes ficam organizadas.</a:t>
            </a:r>
          </a:p>
          <a:p>
            <a:r>
              <a:t>Ela também afeta o jeito de trabalhar: quantas pessoas conseguem mexer no sistema ao mesmo tempo, como uma versão nova vai para produção e o que acontece quando uma parte falha.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 monolítico, a loja virtual fica em uma aplicação só.</a:t>
            </a:r>
          </a:p>
          <a:p>
            <a:r>
              <a:t>Os módulos existem, mas moram no mesmo projeto e normalmente usam o mesmo banco de dados.</a:t>
            </a:r>
          </a:p>
          <a:p>
            <a:r>
              <a:t>Isso ajuda no começo porque a equipe instala, executa e publica uma única aplicação.</a:t>
            </a:r>
          </a:p>
          <a:p>
            <a:r>
              <a:t>Também fica mais simples depurar o fluxo inteiro.</a:t>
            </a:r>
          </a:p>
          <a:p>
            <a:r>
              <a:t>O problema aparece quando o sistema cresce.</a:t>
            </a:r>
          </a:p>
          <a:p>
            <a:r>
              <a:t>Uma mudança em pagamento pode exigir publicar a aplicação inteira.</a:t>
            </a:r>
          </a:p>
          <a:p>
            <a:r>
              <a:t>Se uma parte consumir muitos recursos ou apresentar erro crítico, a loja toda pode ser afetada.</a:t>
            </a:r>
          </a:p>
          <a:p>
            <a:r>
              <a:t>Na demonstração, mostrar que tudo está dentro de um único programa Java/Spring Boot, com controllers, services e repositories no mesmo projeto.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Na SOA, a aplicação já deixa de ser um bloco único.</a:t>
            </a:r>
          </a:p>
          <a:p>
            <a:r>
              <a:t>A loja passa a conversar com serviços maiores, ligados a áreas de negócio.</a:t>
            </a:r>
          </a:p>
          <a:p>
            <a:r>
              <a:t>Na demonstração, cada serviço será implementado como uma aplicação Java/Spring Boot separada, com endpoints REST.</a:t>
            </a:r>
          </a:p>
          <a:p>
            <a:r>
              <a:t>Por exemplo, o serviço comercial cuida de cliente, produto e pedido.</a:t>
            </a:r>
          </a:p>
          <a:p>
            <a:r>
              <a:t>O serviço financeiro cuida de pagamento e faturamento.</a:t>
            </a:r>
          </a:p>
          <a:p>
            <a:r>
              <a:t>O serviço de estoque controla entrada, saída e reserva.</a:t>
            </a:r>
          </a:p>
          <a:p>
            <a:r>
              <a:t>Essa separação permite reaproveitar serviços em outros sistemas, como um app mobile ou um painel administrativo.</a:t>
            </a:r>
          </a:p>
          <a:p>
            <a:r>
              <a:t>A diferença importante é que os serviços da SOA costumam ser maiores e mais centralizados.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Em microsserviços, a loja virtual fica mais dividida.</a:t>
            </a:r>
          </a:p>
          <a:p>
            <a:r>
              <a:t>Cada serviço cuida de uma capacidade pequena e bem definida.</a:t>
            </a:r>
          </a:p>
          <a:p>
            <a:r>
              <a:t>Cliente, produto, estoque, pedido e pagamento podem ser aplicações independentes, com portas próprias e, em projetos maiores, bancos próprios.</a:t>
            </a:r>
          </a:p>
          <a:p>
            <a:r>
              <a:t>Na demonstração, esses serviços também serão feitos em Java/Spring Boot para facilitar a comparação.</a:t>
            </a:r>
          </a:p>
          <a:p>
            <a:r>
              <a:t>O API Gateway recebe as chamadas do frontend e direciona para o serviço correto.</a:t>
            </a:r>
          </a:p>
          <a:p>
            <a:r>
              <a:t>A vantagem é ganhar independência: atualizar pagamento não obriga publicar produto.</a:t>
            </a:r>
          </a:p>
          <a:p>
            <a:r>
              <a:t>Também dá para escalar só o serviço de pedido em uma promoção.</a:t>
            </a:r>
          </a:p>
          <a:p>
            <a:r>
              <a:t>O custo aparece na comunicação entre serviços, nos logs, no monitoramento e no tratamento de erro quando um serviço depende do outro.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Este slide resume a comparação.</a:t>
            </a:r>
          </a:p>
          <a:p>
            <a:r>
              <a:t>No monolítico, a simplicidade inicial pesa muito a favor.</a:t>
            </a:r>
          </a:p>
          <a:p>
            <a:r>
              <a:t>Na SOA, a aplicação ganha separação por áreas do negócio, com serviços maiores e reutilizáveis.</a:t>
            </a:r>
          </a:p>
          <a:p>
            <a:r>
              <a:t>Nos microsserviços, a separação fica mais fina, com um serviço para cada capacidade da loja.</a:t>
            </a:r>
          </a:p>
          <a:p>
            <a:r>
              <a:t>O ponto principal para falar aqui é o equilíbrio.</a:t>
            </a:r>
          </a:p>
          <a:p>
            <a:r>
              <a:t>Mais separação pode trazer mais autonomia, mas também cria mais comunicação pela rede, mais pontos de falha e mais necessidade de monitoramento.</a:t>
            </a:r>
          </a:p>
          <a:p>
            <a:r>
              <a:t>Por isso a arquitetura precisa combinar com o tamanho do sistema e da equipe.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Neste momento entra a demonstração dos programas.</a:t>
            </a:r>
          </a:p>
          <a:p>
            <a:r>
              <a:t>Primeiro, mostrar o pedido no monolítico: o usuário faz a compra e a própria aplicação Java/Spring Boot consulta produto, estoque e pagamento por funções ou módulos internos.</a:t>
            </a:r>
          </a:p>
          <a:p>
            <a:r>
              <a:t>Depois, mostrar a versão SOA: o frontend chama o serviço comercial implementado em Java/Spring Boot, e ele conversa com serviços maiores, como financeiro e estoque.</a:t>
            </a:r>
          </a:p>
          <a:p>
            <a:r>
              <a:t>Por último, mostrar microsserviços: o serviço de pedido, também implementado em Java/Spring Boot na demonstração, coordena chamadas para produto, estoque e pagamento.</a:t>
            </a:r>
          </a:p>
          <a:p>
            <a:r>
              <a:t>O importante é repetir o mesmo caso de uso nas três versões para a turma perceber que a regra de negócio é parecida, mas a organização muda.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Aqui a apresentação explica por que escolhemos microsserviços como foco da comparação prática.</a:t>
            </a:r>
          </a:p>
          <a:p>
            <a:r>
              <a:t>Eles ajudam quando a loja cresce e algumas partes precisam evoluir em ritmos diferentes.</a:t>
            </a:r>
          </a:p>
          <a:p>
            <a:r>
              <a:t>Pagamento pode ter regras de segurança e integração com gateway.</a:t>
            </a:r>
          </a:p>
          <a:p>
            <a:r>
              <a:t>Estoque pode receber muitas consultas.</a:t>
            </a:r>
          </a:p>
          <a:p>
            <a:r>
              <a:t>Pedido pode ter pico em promoções.</a:t>
            </a:r>
          </a:p>
          <a:p>
            <a:r>
              <a:t>Separar esses pontos ajuda a escalar e publicar com mais liberdade.</a:t>
            </a:r>
          </a:p>
          <a:p>
            <a:r>
              <a:t>Mas isso não vem de graça.</a:t>
            </a:r>
          </a:p>
          <a:p>
            <a:r>
              <a:t>Microsserviços exigem mais disciplina técnica: logs centralizados, testes de contrato, tratamento de falhas, configuração e monitoramento.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Este slide ajuda a fechar a comparação sem passar a ideia de que microsserviços sempre vencem.</a:t>
            </a:r>
          </a:p>
          <a:p>
            <a:r>
              <a:t>Um monolítico pode ser a melhor escolha quando a equipe é pequena, o sistema ainda está nascendo ou o prazo pede simplicidade.</a:t>
            </a:r>
          </a:p>
          <a:p>
            <a:r>
              <a:t>SOA combina com ambientes em que vários sistemas precisam reutilizar serviços de negócio.</a:t>
            </a:r>
          </a:p>
          <a:p>
            <a:r>
              <a:t>Microsserviços fazem mais sentido quando o produto cresceu, quando existem vários times e quando partes da aplicação têm demandas muito diferentes.</a:t>
            </a:r>
          </a:p>
          <a:p>
            <a:r>
              <a:t>A regra prática para explicar é simples: começar simples evita complexidade desnecessária.</a:t>
            </a:r>
          </a:p>
          <a:p>
            <a:r>
              <a:t>Dividir em serviços fica mais interessante quando o problema real justifica essa divisão.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Encerrar retomando o objetivo.</a:t>
            </a:r>
          </a:p>
          <a:p>
            <a:r>
              <a:t>Usamos a mesma loja virtual para mostrar três organizações diferentes.</a:t>
            </a:r>
          </a:p>
          <a:p>
            <a:r>
              <a:t>No monolítico, tudo fica concentrado e a simplicidade ajuda no começo.</a:t>
            </a:r>
          </a:p>
          <a:p>
            <a:r>
              <a:t>Na SOA, os serviços ficam separados por áreas maiores do negócio.</a:t>
            </a:r>
          </a:p>
          <a:p>
            <a:r>
              <a:t>Nos microsserviços, cada capacidade importante vira um serviço menor e independente.</a:t>
            </a:r>
          </a:p>
          <a:p>
            <a:r>
              <a:t>A principal conclusão é que arquitetura não é moda.</a:t>
            </a:r>
          </a:p>
          <a:p>
            <a:r>
              <a:t>Ela deve responder ao contexto do sistema, ao tamanho da equipe e à necessidade de manutenção.</a:t>
            </a:r>
          </a:p>
          <a:p>
            <a:r>
              <a:t>Depois disso, abrir espaço para perguntas ou voltar rapidamente aos programas funcionais para mostrar algum ponto que a turma queira rever.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A37BD1DB-FEDC-429A-937B-71B2A5D87EC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8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A59EDF9-BB7E-43C9-BEF5-EF5433D8C19E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 b="1">
                <a:solidFill>
                  <a:srgbClr val="2563A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563A8"/>
                </a:solidFill>
                <a:latin typeface="Aptos"/>
                <a:ea typeface="Aptos"/>
                <a:cs typeface="Aptos"/>
              </a:rPr>
              <a:t>FATEC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E82EFCB-26C4-470F-94A4-5B949E68C184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9924" lnSpcReduction="10000"/>
          </a:bodyPr>
          <a:lstStyle/>
          <a:p>
            <a:pPr>
              <a:defRPr sz="16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Desenvolvimento Web III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19EB682-8CDC-4EDE-A21B-AA9C3E8A86C7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8572500" cy="1371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360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Arquitetura Monolítica, SOA e Microsserviços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8B9D11A-7425-4A2D-AC3B-D20F09448C41}"/>
              </a:ext>
            </a:extLst>
          </p:cNvPr>
          <p:cNvSpPr>
            <a:spLocks noGrp="1"/>
          </p:cNvSpPr>
          <p:nvPr/>
        </p:nvSpPr>
        <p:spPr>
          <a:xfrm>
            <a:off x="723900" y="3257550"/>
            <a:ext cx="7239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0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8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Comparação</a:t>
            </a:r>
            <a:r>
              <a:rPr sz="18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usando</a:t>
            </a:r>
            <a:r>
              <a:rPr sz="18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exemplo</a:t>
            </a:r>
            <a:r>
              <a:rPr sz="18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de </a:t>
            </a:r>
            <a:r>
              <a:rPr sz="18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uma</a:t>
            </a:r>
            <a:r>
              <a:rPr sz="18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loja</a:t>
            </a:r>
            <a:r>
              <a:rPr sz="18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virtual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25F150F-1A4B-4991-B06D-73DFF11C25FD}"/>
              </a:ext>
            </a:extLst>
          </p:cNvPr>
          <p:cNvSpPr>
            <a:spLocks noGrp="1"/>
          </p:cNvSpPr>
          <p:nvPr/>
        </p:nvSpPr>
        <p:spPr>
          <a:xfrm>
            <a:off x="7239000" y="4324350"/>
            <a:ext cx="1428750" cy="609600"/>
          </a:xfrm>
          <a:prstGeom prst="roundRect">
            <a:avLst>
              <a:gd name="adj" fmla="val 15625"/>
            </a:avLst>
          </a:prstGeom>
          <a:solidFill>
            <a:srgbClr val="2563A8"/>
          </a:solidFill>
          <a:ln w="11430">
            <a:solidFill>
              <a:srgbClr val="2563A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Monolítico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933B918-EFD3-447C-BA17-D9A71B5FC713}"/>
              </a:ext>
            </a:extLst>
          </p:cNvPr>
          <p:cNvSpPr>
            <a:spLocks noGrp="1"/>
          </p:cNvSpPr>
          <p:nvPr/>
        </p:nvSpPr>
        <p:spPr>
          <a:xfrm>
            <a:off x="8953500" y="4324350"/>
            <a:ext cx="1047750" cy="609600"/>
          </a:xfrm>
          <a:prstGeom prst="roundRect">
            <a:avLst>
              <a:gd name="adj" fmla="val 15625"/>
            </a:avLst>
          </a:prstGeom>
          <a:solidFill>
            <a:srgbClr val="1F8A70"/>
          </a:solidFill>
          <a:ln w="11430">
            <a:solidFill>
              <a:srgbClr val="1F8A7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SOA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DBCD87A-235C-4C9F-8C4B-0BE0B61EBA2B}"/>
              </a:ext>
            </a:extLst>
          </p:cNvPr>
          <p:cNvSpPr>
            <a:spLocks noGrp="1"/>
          </p:cNvSpPr>
          <p:nvPr/>
        </p:nvSpPr>
        <p:spPr>
          <a:xfrm>
            <a:off x="10287000" y="4324350"/>
            <a:ext cx="1428750" cy="609600"/>
          </a:xfrm>
          <a:prstGeom prst="roundRect">
            <a:avLst>
              <a:gd name="adj" fmla="val 15625"/>
            </a:avLst>
          </a:prstGeom>
          <a:solidFill>
            <a:srgbClr val="D08700"/>
          </a:solidFill>
          <a:ln w="11430">
            <a:solidFill>
              <a:srgbClr val="D0870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Microserviços</a:t>
            </a:r>
          </a:p>
        </p:txBody>
      </p:sp>
      <p:cxnSp>
        <p:nvCxnSpPr>
          <p:cNvPr id="20" name="Conector de Seta Reta 19"/>
          <p:cNvCxnSpPr>
            <a:stCxn id="6" idx="3"/>
            <a:endCxn id="7" idx="1"/>
          </p:cNvCxnSpPr>
          <p:nvPr/>
        </p:nvCxnSpPr>
        <p:spPr>
          <a:xfrm>
            <a:off x="8667750" y="4629150"/>
            <a:ext cx="285750" cy="0"/>
          </a:xfrm>
          <a:prstGeom prst="straightConnector1">
            <a:avLst/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21" name="Conector de Seta Reta 20"/>
          <p:cNvCxnSpPr>
            <a:stCxn id="7" idx="3"/>
            <a:endCxn id="8" idx="1"/>
          </p:cNvCxnSpPr>
          <p:nvPr/>
        </p:nvCxnSpPr>
        <p:spPr>
          <a:xfrm>
            <a:off x="10001250" y="4629150"/>
            <a:ext cx="285750" cy="0"/>
          </a:xfrm>
          <a:prstGeom prst="straightConnector1">
            <a:avLst/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D5581969-DE9E-49D9-8AEF-D408C25A61D3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5113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1437C025-DB80-40C5-AE1B-DA2EB638E84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Por que arquitetura importa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1E59F73-358B-4F08-9DBB-10A962EB500E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A arquitetura organiza o crescimento do sistema e o trabalho da equipe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329547B-2A9B-4B1F-A5E2-BF65F51C91AD}"/>
              </a:ext>
            </a:extLst>
          </p:cNvPr>
          <p:cNvSpPr>
            <a:spLocks noGrp="1"/>
          </p:cNvSpPr>
          <p:nvPr/>
        </p:nvSpPr>
        <p:spPr>
          <a:xfrm>
            <a:off x="1000125" y="1790700"/>
            <a:ext cx="2381250" cy="1028700"/>
          </a:xfrm>
          <a:prstGeom prst="roundRect">
            <a:avLst>
              <a:gd name="adj" fmla="val 9259"/>
            </a:avLst>
          </a:prstGeom>
          <a:solidFill>
            <a:srgbClr val="EEF6FF"/>
          </a:solidFill>
          <a:ln w="11430">
            <a:solidFill>
              <a:srgbClr val="BBD7F5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21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1</a:t>
            </a:r>
          </a:p>
          <a:p>
            <a:pPr algn="ctr">
              <a:defRPr sz="21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Loja pequena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08F611B-3268-4C28-BF1C-89209322E061}"/>
              </a:ext>
            </a:extLst>
          </p:cNvPr>
          <p:cNvSpPr>
            <a:spLocks noGrp="1"/>
          </p:cNvSpPr>
          <p:nvPr/>
        </p:nvSpPr>
        <p:spPr>
          <a:xfrm>
            <a:off x="4905375" y="1790700"/>
            <a:ext cx="2381250" cy="1028700"/>
          </a:xfrm>
          <a:prstGeom prst="roundRect">
            <a:avLst>
              <a:gd name="adj" fmla="val 9259"/>
            </a:avLst>
          </a:prstGeom>
          <a:solidFill>
            <a:srgbClr val="ECF8F4"/>
          </a:solidFill>
          <a:ln w="11430">
            <a:solidFill>
              <a:srgbClr val="A7DCCF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21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2</a:t>
            </a:r>
          </a:p>
          <a:p>
            <a:pPr algn="ctr">
              <a:defRPr sz="21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Novas funções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D372032-6C7E-4CB3-B654-6F636E1CA0C5}"/>
              </a:ext>
            </a:extLst>
          </p:cNvPr>
          <p:cNvSpPr>
            <a:spLocks noGrp="1"/>
          </p:cNvSpPr>
          <p:nvPr/>
        </p:nvSpPr>
        <p:spPr>
          <a:xfrm>
            <a:off x="8810625" y="1790700"/>
            <a:ext cx="2381250" cy="1028700"/>
          </a:xfrm>
          <a:prstGeom prst="roundRect">
            <a:avLst>
              <a:gd name="adj" fmla="val 9259"/>
            </a:avLst>
          </a:prstGeom>
          <a:solidFill>
            <a:srgbClr val="FFF7E8"/>
          </a:solidFill>
          <a:ln w="11430">
            <a:solidFill>
              <a:srgbClr val="E8C57A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875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3</a:t>
            </a:r>
          </a:p>
          <a:p>
            <a:pPr algn="ctr">
              <a:defRPr sz="1875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Escolha da arquitetura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FBAE26B1-6FC1-4560-8F69-B798EC132F10}"/>
              </a:ext>
            </a:extLst>
          </p:cNvPr>
          <p:cNvSpPr>
            <a:spLocks noGrp="1"/>
          </p:cNvSpPr>
          <p:nvPr/>
        </p:nvSpPr>
        <p:spPr>
          <a:xfrm>
            <a:off x="3667125" y="2152650"/>
            <a:ext cx="895350" cy="323850"/>
          </a:xfrm>
          <a:prstGeom prst="rightArrow">
            <a:avLst/>
          </a:prstGeom>
          <a:solidFill>
            <a:srgbClr val="74849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CA43AEC4-A14B-4D07-8530-825AE9F1A9EA}"/>
              </a:ext>
            </a:extLst>
          </p:cNvPr>
          <p:cNvSpPr>
            <a:spLocks noGrp="1"/>
          </p:cNvSpPr>
          <p:nvPr/>
        </p:nvSpPr>
        <p:spPr>
          <a:xfrm>
            <a:off x="7572375" y="2152650"/>
            <a:ext cx="895350" cy="323850"/>
          </a:xfrm>
          <a:prstGeom prst="rightArrow">
            <a:avLst/>
          </a:prstGeom>
          <a:solidFill>
            <a:srgbClr val="74849A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9B36DA8-C56E-4D80-B19F-A45F03B990F7}"/>
              </a:ext>
            </a:extLst>
          </p:cNvPr>
          <p:cNvSpPr>
            <a:spLocks noGrp="1"/>
          </p:cNvSpPr>
          <p:nvPr/>
        </p:nvSpPr>
        <p:spPr>
          <a:xfrm>
            <a:off x="1104900" y="3105150"/>
            <a:ext cx="2286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/>
          </a:bodyPr>
          <a:lstStyle/>
          <a:p>
            <a:pPr>
              <a:defRPr sz="1425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Produtos, clientes e pedidos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769582A-DE0D-4596-B816-6404C466DCB1}"/>
              </a:ext>
            </a:extLst>
          </p:cNvPr>
          <p:cNvSpPr>
            <a:spLocks noGrp="1"/>
          </p:cNvSpPr>
          <p:nvPr/>
        </p:nvSpPr>
        <p:spPr>
          <a:xfrm>
            <a:off x="4800600" y="3105150"/>
            <a:ext cx="27241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596" lnSpcReduction="10000"/>
          </a:bodyPr>
          <a:lstStyle/>
          <a:p>
            <a:pPr>
              <a:defRPr sz="1425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Pagamento, estoque, entrega e relatórios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6F977A9-7DBA-4383-9AE9-E8E7A71FC67D}"/>
              </a:ext>
            </a:extLst>
          </p:cNvPr>
          <p:cNvSpPr>
            <a:spLocks noGrp="1"/>
          </p:cNvSpPr>
          <p:nvPr/>
        </p:nvSpPr>
        <p:spPr>
          <a:xfrm>
            <a:off x="8896350" y="3105150"/>
            <a:ext cx="2476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1908"/>
          </a:bodyPr>
          <a:lstStyle/>
          <a:p>
            <a:pPr>
              <a:defRPr sz="1425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Como dividir, publicar e manter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D1A2238-4320-4F13-B88A-891CE18F3706}"/>
              </a:ext>
            </a:extLst>
          </p:cNvPr>
          <p:cNvSpPr>
            <a:spLocks noGrp="1"/>
          </p:cNvSpPr>
          <p:nvPr/>
        </p:nvSpPr>
        <p:spPr>
          <a:xfrm>
            <a:off x="2762250" y="4400550"/>
            <a:ext cx="6667500" cy="609600"/>
          </a:xfrm>
          <a:prstGeom prst="roundRect">
            <a:avLst>
              <a:gd name="adj" fmla="val 15625"/>
            </a:avLst>
          </a:prstGeom>
          <a:solidFill>
            <a:srgbClr val="152238"/>
          </a:solidFill>
          <a:ln w="11430">
            <a:solidFill>
              <a:srgbClr val="15223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arquitetura define onde cada parte fica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76318B08-5460-4F01-AD75-11EEB49BA29D}"/>
              </a:ext>
            </a:extLst>
          </p:cNvPr>
          <p:cNvSpPr>
            <a:spLocks noGrp="1"/>
          </p:cNvSpPr>
          <p:nvPr/>
        </p:nvSpPr>
        <p:spPr>
          <a:xfrm>
            <a:off x="2000250" y="5467350"/>
            <a:ext cx="1714500" cy="4572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Manutenção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7BEEDD2-2532-4062-BED1-89D53697C14E}"/>
              </a:ext>
            </a:extLst>
          </p:cNvPr>
          <p:cNvSpPr>
            <a:spLocks noGrp="1"/>
          </p:cNvSpPr>
          <p:nvPr/>
        </p:nvSpPr>
        <p:spPr>
          <a:xfrm>
            <a:off x="4267200" y="5467350"/>
            <a:ext cx="1428750" cy="4572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Testes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D9499EE-8CF5-4AEB-9B18-9DACAA2D43C5}"/>
              </a:ext>
            </a:extLst>
          </p:cNvPr>
          <p:cNvSpPr>
            <a:spLocks noGrp="1"/>
          </p:cNvSpPr>
          <p:nvPr/>
        </p:nvSpPr>
        <p:spPr>
          <a:xfrm>
            <a:off x="6248400" y="5467350"/>
            <a:ext cx="1714500" cy="4572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Publicação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C2A701E9-3CFA-43B0-87BD-62BF28C9AAD6}"/>
              </a:ext>
            </a:extLst>
          </p:cNvPr>
          <p:cNvSpPr>
            <a:spLocks noGrp="1"/>
          </p:cNvSpPr>
          <p:nvPr/>
        </p:nvSpPr>
        <p:spPr>
          <a:xfrm>
            <a:off x="8515350" y="5467350"/>
            <a:ext cx="1809750" cy="4572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Infraestrutura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2B2D380-64E2-4DC5-8CC8-05A8951B2C82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2936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983652F5-E98C-4134-83C8-75FFC0C22E5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Arquitetura monolítica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AE4A187-668A-4C2B-8AEE-0564349D1B85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Uma aplicação concentra interface, regras de negócio e acesso aos dados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ADDFCD97-9024-438E-A63D-61E892044E9D}"/>
              </a:ext>
            </a:extLst>
          </p:cNvPr>
          <p:cNvSpPr>
            <a:spLocks noGrp="1"/>
          </p:cNvSpPr>
          <p:nvPr/>
        </p:nvSpPr>
        <p:spPr>
          <a:xfrm>
            <a:off x="723900" y="1466850"/>
            <a:ext cx="5715000" cy="3543300"/>
          </a:xfrm>
          <a:prstGeom prst="roundRect">
            <a:avLst>
              <a:gd name="adj" fmla="val 3226"/>
            </a:avLst>
          </a:prstGeom>
          <a:solidFill>
            <a:srgbClr val="EAF3FB"/>
          </a:solidFill>
          <a:ln w="19050">
            <a:solidFill>
              <a:srgbClr val="9FC4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0B3DDD1-068A-4C4A-A730-3711740DF3E4}"/>
              </a:ext>
            </a:extLst>
          </p:cNvPr>
          <p:cNvSpPr>
            <a:spLocks noGrp="1"/>
          </p:cNvSpPr>
          <p:nvPr/>
        </p:nvSpPr>
        <p:spPr>
          <a:xfrm>
            <a:off x="1066800" y="1676400"/>
            <a:ext cx="4953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000" lnSpcReduction="10000"/>
          </a:bodyPr>
          <a:lstStyle/>
          <a:p>
            <a:pPr>
              <a:defRPr sz="1875" b="1">
                <a:solidFill>
                  <a:srgbClr val="2563A8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563A8"/>
                </a:solidFill>
                <a:latin typeface="Aptos"/>
                <a:ea typeface="Aptos"/>
                <a:cs typeface="Aptos"/>
              </a:rPr>
              <a:t>Aplicação única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772B29B-D0FC-47FE-8284-DE8CCE17E1D4}"/>
              </a:ext>
            </a:extLst>
          </p:cNvPr>
          <p:cNvSpPr>
            <a:spLocks noGrp="1"/>
          </p:cNvSpPr>
          <p:nvPr/>
        </p:nvSpPr>
        <p:spPr>
          <a:xfrm>
            <a:off x="1085850" y="201930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444" lnSpcReduction="10000"/>
          </a:bodyPr>
          <a:lstStyle/>
          <a:p>
            <a:pPr>
              <a:defRPr sz="13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Todas as partes ficam no mesmo sistema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F9AF53C-072C-462C-8440-B89486078C63}"/>
              </a:ext>
            </a:extLst>
          </p:cNvPr>
          <p:cNvSpPr>
            <a:spLocks noGrp="1"/>
          </p:cNvSpPr>
          <p:nvPr/>
        </p:nvSpPr>
        <p:spPr>
          <a:xfrm>
            <a:off x="1162050" y="257175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1430">
            <a:solidFill>
              <a:srgbClr val="BBD7F5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Clientes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677501F-F0D7-406B-B87F-DD206EB490F5}"/>
              </a:ext>
            </a:extLst>
          </p:cNvPr>
          <p:cNvSpPr>
            <a:spLocks noGrp="1"/>
          </p:cNvSpPr>
          <p:nvPr/>
        </p:nvSpPr>
        <p:spPr>
          <a:xfrm>
            <a:off x="2876550" y="257175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1430">
            <a:solidFill>
              <a:srgbClr val="BBD7F5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Produtos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2A37A41-A69B-41DA-B6AA-24213DE35660}"/>
              </a:ext>
            </a:extLst>
          </p:cNvPr>
          <p:cNvSpPr>
            <a:spLocks noGrp="1"/>
          </p:cNvSpPr>
          <p:nvPr/>
        </p:nvSpPr>
        <p:spPr>
          <a:xfrm>
            <a:off x="4591050" y="257175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1430">
            <a:solidFill>
              <a:srgbClr val="BBD7F5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Estoque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1D41790-DCF9-4EC4-A6C7-11D7D76E98AC}"/>
              </a:ext>
            </a:extLst>
          </p:cNvPr>
          <p:cNvSpPr>
            <a:spLocks noGrp="1"/>
          </p:cNvSpPr>
          <p:nvPr/>
        </p:nvSpPr>
        <p:spPr>
          <a:xfrm>
            <a:off x="2019300" y="352425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1430">
            <a:solidFill>
              <a:srgbClr val="BBD7F5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Pedidos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41C09767-4F86-4E5A-AAC3-FC1EB6E72D92}"/>
              </a:ext>
            </a:extLst>
          </p:cNvPr>
          <p:cNvSpPr>
            <a:spLocks noGrp="1"/>
          </p:cNvSpPr>
          <p:nvPr/>
        </p:nvSpPr>
        <p:spPr>
          <a:xfrm>
            <a:off x="3733800" y="3524250"/>
            <a:ext cx="161925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1430">
            <a:solidFill>
              <a:srgbClr val="BBD7F5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425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Pagamentos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195F501-B8B9-4DF6-9D8E-8CE5E9630BFB}"/>
              </a:ext>
            </a:extLst>
          </p:cNvPr>
          <p:cNvSpPr>
            <a:spLocks noGrp="1"/>
          </p:cNvSpPr>
          <p:nvPr/>
        </p:nvSpPr>
        <p:spPr>
          <a:xfrm>
            <a:off x="2057400" y="5391150"/>
            <a:ext cx="3048000" cy="571500"/>
          </a:xfrm>
          <a:prstGeom prst="roundRect">
            <a:avLst>
              <a:gd name="adj" fmla="val 16667"/>
            </a:avLst>
          </a:prstGeom>
          <a:solidFill>
            <a:srgbClr val="152238"/>
          </a:solidFill>
          <a:ln w="11430">
            <a:solidFill>
              <a:srgbClr val="15223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Banco de dados único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19FBBFD-C470-41DD-97D1-24DF40512A12}"/>
              </a:ext>
            </a:extLst>
          </p:cNvPr>
          <p:cNvSpPr>
            <a:spLocks noGrp="1"/>
          </p:cNvSpPr>
          <p:nvPr/>
        </p:nvSpPr>
        <p:spPr>
          <a:xfrm>
            <a:off x="2066925" y="5076825"/>
            <a:ext cx="30480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917" lnSpcReduction="10000"/>
          </a:bodyPr>
          <a:lstStyle/>
          <a:p>
            <a:pPr algn="ctr">
              <a:defRPr sz="120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2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mesmo</a:t>
            </a:r>
            <a:r>
              <a:rPr sz="12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banco para </a:t>
            </a:r>
            <a:r>
              <a:rPr sz="12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todos</a:t>
            </a:r>
            <a:r>
              <a:rPr sz="12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os</a:t>
            </a:r>
            <a:r>
              <a:rPr sz="120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0" dirty="0" err="1">
                <a:solidFill>
                  <a:srgbClr val="586174"/>
                </a:solidFill>
                <a:latin typeface="Aptos"/>
                <a:ea typeface="Aptos"/>
                <a:cs typeface="Aptos"/>
              </a:rPr>
              <a:t>módulos</a:t>
            </a:r>
            <a:endParaRPr sz="1200" b="0" dirty="0">
              <a:solidFill>
                <a:srgbClr val="586174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F774C74-5652-4E9E-B768-C3C2B3B7F851}"/>
              </a:ext>
            </a:extLst>
          </p:cNvPr>
          <p:cNvSpPr>
            <a:spLocks noGrp="1"/>
          </p:cNvSpPr>
          <p:nvPr/>
        </p:nvSpPr>
        <p:spPr>
          <a:xfrm>
            <a:off x="7239000" y="161925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667" lnSpcReduction="10000"/>
          </a:bodyPr>
          <a:lstStyle/>
          <a:p>
            <a:pPr>
              <a:defRPr sz="1875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Características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0F06890E-E707-46D2-A542-7C81AAF9FC20}"/>
              </a:ext>
            </a:extLst>
          </p:cNvPr>
          <p:cNvSpPr>
            <a:spLocks noGrp="1"/>
          </p:cNvSpPr>
          <p:nvPr/>
        </p:nvSpPr>
        <p:spPr>
          <a:xfrm>
            <a:off x="7239000" y="2257425"/>
            <a:ext cx="133350" cy="133350"/>
          </a:xfrm>
          <a:prstGeom prst="ellipse">
            <a:avLst/>
          </a:prstGeom>
          <a:solidFill>
            <a:srgbClr val="2563A8"/>
          </a:solidFill>
          <a:ln w="0">
            <a:solidFill>
              <a:srgbClr val="2563A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06437BD-82D6-4394-8472-3FD6815B7ACD}"/>
              </a:ext>
            </a:extLst>
          </p:cNvPr>
          <p:cNvSpPr>
            <a:spLocks noGrp="1"/>
          </p:cNvSpPr>
          <p:nvPr/>
        </p:nvSpPr>
        <p:spPr>
          <a:xfrm>
            <a:off x="7505700" y="2190750"/>
            <a:ext cx="3543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Projeto e publicação únicos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1D14088-41FB-4CF3-A7AB-E3BA3B7F92FE}"/>
              </a:ext>
            </a:extLst>
          </p:cNvPr>
          <p:cNvSpPr>
            <a:spLocks noGrp="1"/>
          </p:cNvSpPr>
          <p:nvPr/>
        </p:nvSpPr>
        <p:spPr>
          <a:xfrm>
            <a:off x="7239000" y="2790825"/>
            <a:ext cx="133350" cy="133350"/>
          </a:xfrm>
          <a:prstGeom prst="ellipse">
            <a:avLst/>
          </a:prstGeom>
          <a:solidFill>
            <a:srgbClr val="2563A8"/>
          </a:solidFill>
          <a:ln w="0">
            <a:solidFill>
              <a:srgbClr val="2563A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DFFEBE0-C7A4-416F-A60F-AE306ABB6B2F}"/>
              </a:ext>
            </a:extLst>
          </p:cNvPr>
          <p:cNvSpPr>
            <a:spLocks noGrp="1"/>
          </p:cNvSpPr>
          <p:nvPr/>
        </p:nvSpPr>
        <p:spPr>
          <a:xfrm>
            <a:off x="7505700" y="2724150"/>
            <a:ext cx="3543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642"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Começo mais simples para equipes pequenas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B6901EB-C943-4D69-9479-48A9E17C4CFA}"/>
              </a:ext>
            </a:extLst>
          </p:cNvPr>
          <p:cNvSpPr>
            <a:spLocks noGrp="1"/>
          </p:cNvSpPr>
          <p:nvPr/>
        </p:nvSpPr>
        <p:spPr>
          <a:xfrm>
            <a:off x="7239000" y="3324225"/>
            <a:ext cx="133350" cy="133350"/>
          </a:xfrm>
          <a:prstGeom prst="ellipse">
            <a:avLst/>
          </a:prstGeom>
          <a:solidFill>
            <a:srgbClr val="2563A8"/>
          </a:solidFill>
          <a:ln w="0">
            <a:solidFill>
              <a:srgbClr val="2563A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7615750-0B3A-4A09-9783-58360A1D16C8}"/>
              </a:ext>
            </a:extLst>
          </p:cNvPr>
          <p:cNvSpPr>
            <a:spLocks noGrp="1"/>
          </p:cNvSpPr>
          <p:nvPr/>
        </p:nvSpPr>
        <p:spPr>
          <a:xfrm>
            <a:off x="7505700" y="3257550"/>
            <a:ext cx="3543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Falha grave pode derrubar tudo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D1A39FA7-9516-4DDB-AEFF-B76E67FB147F}"/>
              </a:ext>
            </a:extLst>
          </p:cNvPr>
          <p:cNvSpPr>
            <a:spLocks noGrp="1"/>
          </p:cNvSpPr>
          <p:nvPr/>
        </p:nvSpPr>
        <p:spPr>
          <a:xfrm>
            <a:off x="7239000" y="3857625"/>
            <a:ext cx="133350" cy="133350"/>
          </a:xfrm>
          <a:prstGeom prst="ellipse">
            <a:avLst/>
          </a:prstGeom>
          <a:solidFill>
            <a:srgbClr val="2563A8"/>
          </a:solidFill>
          <a:ln w="0">
            <a:solidFill>
              <a:srgbClr val="2563A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82B13BC-E482-4346-B1BF-9D3CFC2665C3}"/>
              </a:ext>
            </a:extLst>
          </p:cNvPr>
          <p:cNvSpPr>
            <a:spLocks noGrp="1"/>
          </p:cNvSpPr>
          <p:nvPr/>
        </p:nvSpPr>
        <p:spPr>
          <a:xfrm>
            <a:off x="7505700" y="3790950"/>
            <a:ext cx="3543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Crescimento aumenta acoplamento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02D6568-EB2A-4BE8-8827-109B0A53364A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2454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A0C7D591-8D8D-4C98-88AF-E189848D3FB3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Arquitetura SOA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89AB7F8-5F34-4C30-AD2B-4CA3D5BE59A1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Serviços maiores representam áreas do negócio e podem ser reutilizados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3D2D5B90-ED17-4A02-9557-A8F0C427638D}"/>
              </a:ext>
            </a:extLst>
          </p:cNvPr>
          <p:cNvSpPr>
            <a:spLocks noGrp="1"/>
          </p:cNvSpPr>
          <p:nvPr/>
        </p:nvSpPr>
        <p:spPr>
          <a:xfrm>
            <a:off x="952500" y="1666875"/>
            <a:ext cx="2095500" cy="552450"/>
          </a:xfrm>
          <a:prstGeom prst="roundRect">
            <a:avLst>
              <a:gd name="adj" fmla="val 17241"/>
            </a:avLst>
          </a:prstGeom>
          <a:solidFill>
            <a:srgbClr val="152238"/>
          </a:solidFill>
          <a:ln w="11430">
            <a:solidFill>
              <a:srgbClr val="15223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Frontend Loja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96BB300-3684-4BC7-99EE-A42A99EE3AAC}"/>
              </a:ext>
            </a:extLst>
          </p:cNvPr>
          <p:cNvSpPr>
            <a:spLocks noGrp="1"/>
          </p:cNvSpPr>
          <p:nvPr/>
        </p:nvSpPr>
        <p:spPr>
          <a:xfrm>
            <a:off x="3762375" y="1666875"/>
            <a:ext cx="1714500" cy="552450"/>
          </a:xfrm>
          <a:prstGeom prst="roundRect">
            <a:avLst>
              <a:gd name="adj" fmla="val 17241"/>
            </a:avLst>
          </a:prstGeom>
          <a:solidFill>
            <a:srgbClr val="1F8A70"/>
          </a:solidFill>
          <a:ln w="11430">
            <a:solidFill>
              <a:srgbClr val="1F8A7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ESB ou API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6006C43-5357-4A5F-994C-CBB6101A7194}"/>
              </a:ext>
            </a:extLst>
          </p:cNvPr>
          <p:cNvSpPr>
            <a:spLocks noGrp="1"/>
          </p:cNvSpPr>
          <p:nvPr/>
        </p:nvSpPr>
        <p:spPr>
          <a:xfrm>
            <a:off x="6477000" y="1314450"/>
            <a:ext cx="2857500" cy="762000"/>
          </a:xfrm>
          <a:prstGeom prst="roundRect">
            <a:avLst>
              <a:gd name="adj" fmla="val 12500"/>
            </a:avLst>
          </a:prstGeom>
          <a:solidFill>
            <a:srgbClr val="ECF8F4"/>
          </a:solidFill>
          <a:ln w="11430">
            <a:solidFill>
              <a:srgbClr val="A7DCCF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Serviço Comercial</a:t>
            </a:r>
          </a:p>
          <a:p>
            <a:pPr algn="ctr">
              <a:defRPr sz="135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Clientes, produtos e pedidos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A6A31AF-33D7-4808-8B5E-ACBA8FCD7255}"/>
              </a:ext>
            </a:extLst>
          </p:cNvPr>
          <p:cNvSpPr>
            <a:spLocks noGrp="1"/>
          </p:cNvSpPr>
          <p:nvPr/>
        </p:nvSpPr>
        <p:spPr>
          <a:xfrm>
            <a:off x="6477000" y="2552700"/>
            <a:ext cx="2857500" cy="762000"/>
          </a:xfrm>
          <a:prstGeom prst="roundRect">
            <a:avLst>
              <a:gd name="adj" fmla="val 12500"/>
            </a:avLst>
          </a:prstGeom>
          <a:solidFill>
            <a:srgbClr val="ECF8F4"/>
          </a:solidFill>
          <a:ln w="11430">
            <a:solidFill>
              <a:srgbClr val="A7DCCF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Serviço Financeiro</a:t>
            </a:r>
          </a:p>
          <a:p>
            <a:pPr algn="ctr">
              <a:defRPr sz="135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Pagamentos e faturamento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9833192-4C75-4152-AE1D-035E8A354D66}"/>
              </a:ext>
            </a:extLst>
          </p:cNvPr>
          <p:cNvSpPr>
            <a:spLocks noGrp="1"/>
          </p:cNvSpPr>
          <p:nvPr/>
        </p:nvSpPr>
        <p:spPr>
          <a:xfrm>
            <a:off x="6477000" y="3790950"/>
            <a:ext cx="2857500" cy="762000"/>
          </a:xfrm>
          <a:prstGeom prst="roundRect">
            <a:avLst>
              <a:gd name="adj" fmla="val 12500"/>
            </a:avLst>
          </a:prstGeom>
          <a:solidFill>
            <a:srgbClr val="ECF8F4"/>
          </a:solidFill>
          <a:ln w="11430">
            <a:solidFill>
              <a:srgbClr val="A7DCCF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35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Serviço de Estoque</a:t>
            </a:r>
          </a:p>
          <a:p>
            <a:pPr algn="ctr">
              <a:defRPr sz="135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Entrada e reserva</a:t>
            </a:r>
          </a:p>
        </p:txBody>
      </p:sp>
      <p:cxnSp>
        <p:nvCxnSpPr>
          <p:cNvPr id="32" name="Conector de Seta Reta 31"/>
          <p:cNvCxnSpPr>
            <a:stCxn id="3" idx="3"/>
            <a:endCxn id="4" idx="1"/>
          </p:cNvCxnSpPr>
          <p:nvPr/>
        </p:nvCxnSpPr>
        <p:spPr>
          <a:xfrm>
            <a:off x="3048000" y="1943100"/>
            <a:ext cx="714375" cy="0"/>
          </a:xfrm>
          <a:prstGeom prst="straightConnector1">
            <a:avLst/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33" name="Conector: Angulado 32"/>
          <p:cNvCxnSpPr>
            <a:stCxn id="4" idx="3"/>
            <a:endCxn id="5" idx="1"/>
          </p:cNvCxnSpPr>
          <p:nvPr/>
        </p:nvCxnSpPr>
        <p:spPr>
          <a:xfrm flipV="1">
            <a:off x="5476875" y="1695450"/>
            <a:ext cx="1000125" cy="247650"/>
          </a:xfrm>
          <a:prstGeom prst="bentConnector3">
            <a:avLst>
              <a:gd name="adj1" fmla="val 50000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34" name="Conector: Angulado 33"/>
          <p:cNvCxnSpPr>
            <a:stCxn id="4" idx="3"/>
            <a:endCxn id="6" idx="1"/>
          </p:cNvCxnSpPr>
          <p:nvPr/>
        </p:nvCxnSpPr>
        <p:spPr>
          <a:xfrm>
            <a:off x="5476875" y="1943100"/>
            <a:ext cx="1000125" cy="990600"/>
          </a:xfrm>
          <a:prstGeom prst="bentConnector3">
            <a:avLst>
              <a:gd name="adj1" fmla="val 50000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35" name="Conector: Angulado 34"/>
          <p:cNvCxnSpPr>
            <a:stCxn id="4" idx="3"/>
            <a:endCxn id="7" idx="1"/>
          </p:cNvCxnSpPr>
          <p:nvPr/>
        </p:nvCxnSpPr>
        <p:spPr>
          <a:xfrm>
            <a:off x="5476875" y="1943100"/>
            <a:ext cx="1000125" cy="2228850"/>
          </a:xfrm>
          <a:prstGeom prst="bentConnector3">
            <a:avLst>
              <a:gd name="adj1" fmla="val 50000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E9C272E-537B-4068-ADEE-58BA3F889841}"/>
              </a:ext>
            </a:extLst>
          </p:cNvPr>
          <p:cNvSpPr>
            <a:spLocks noGrp="1"/>
          </p:cNvSpPr>
          <p:nvPr/>
        </p:nvSpPr>
        <p:spPr>
          <a:xfrm>
            <a:off x="1123950" y="485775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222" lnSpcReduction="20000"/>
          </a:bodyPr>
          <a:lstStyle/>
          <a:p>
            <a:pPr>
              <a:defRPr sz="180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Características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796C0DF-BCB0-49CD-A223-9FEA204D0A9A}"/>
              </a:ext>
            </a:extLst>
          </p:cNvPr>
          <p:cNvSpPr>
            <a:spLocks noGrp="1"/>
          </p:cNvSpPr>
          <p:nvPr/>
        </p:nvSpPr>
        <p:spPr>
          <a:xfrm>
            <a:off x="1123950" y="5353050"/>
            <a:ext cx="133350" cy="133350"/>
          </a:xfrm>
          <a:prstGeom prst="ellipse">
            <a:avLst/>
          </a:prstGeom>
          <a:solidFill>
            <a:srgbClr val="1F8A70"/>
          </a:solidFill>
          <a:ln w="0">
            <a:solidFill>
              <a:srgbClr val="1F8A7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C6D7325-DD98-45D1-BF00-903A50AD4BFB}"/>
              </a:ext>
            </a:extLst>
          </p:cNvPr>
          <p:cNvSpPr>
            <a:spLocks noGrp="1"/>
          </p:cNvSpPr>
          <p:nvPr/>
        </p:nvSpPr>
        <p:spPr>
          <a:xfrm>
            <a:off x="1390650" y="5286375"/>
            <a:ext cx="4114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Separação por áreas maiores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C08067A6-EE89-4176-86DA-78496304FC8F}"/>
              </a:ext>
            </a:extLst>
          </p:cNvPr>
          <p:cNvSpPr>
            <a:spLocks noGrp="1"/>
          </p:cNvSpPr>
          <p:nvPr/>
        </p:nvSpPr>
        <p:spPr>
          <a:xfrm>
            <a:off x="1123950" y="5715000"/>
            <a:ext cx="133350" cy="133350"/>
          </a:xfrm>
          <a:prstGeom prst="ellipse">
            <a:avLst/>
          </a:prstGeom>
          <a:solidFill>
            <a:srgbClr val="1F8A70"/>
          </a:solidFill>
          <a:ln w="0">
            <a:solidFill>
              <a:srgbClr val="1F8A7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36C8163-79D1-4330-9608-76B4D669D296}"/>
              </a:ext>
            </a:extLst>
          </p:cNvPr>
          <p:cNvSpPr>
            <a:spLocks noGrp="1"/>
          </p:cNvSpPr>
          <p:nvPr/>
        </p:nvSpPr>
        <p:spPr>
          <a:xfrm>
            <a:off x="1390650" y="5648325"/>
            <a:ext cx="4114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Comunicação por APIs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C416518A-63E3-4828-8364-AA19683C8791}"/>
              </a:ext>
            </a:extLst>
          </p:cNvPr>
          <p:cNvSpPr>
            <a:spLocks noGrp="1"/>
          </p:cNvSpPr>
          <p:nvPr/>
        </p:nvSpPr>
        <p:spPr>
          <a:xfrm>
            <a:off x="1123950" y="6076950"/>
            <a:ext cx="133350" cy="133350"/>
          </a:xfrm>
          <a:prstGeom prst="ellipse">
            <a:avLst/>
          </a:prstGeom>
          <a:solidFill>
            <a:srgbClr val="1F8A70"/>
          </a:solidFill>
          <a:ln w="0">
            <a:solidFill>
              <a:srgbClr val="1F8A7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C18E4C6-D3C3-4545-A5D6-304AB5DDB281}"/>
              </a:ext>
            </a:extLst>
          </p:cNvPr>
          <p:cNvSpPr>
            <a:spLocks noGrp="1"/>
          </p:cNvSpPr>
          <p:nvPr/>
        </p:nvSpPr>
        <p:spPr>
          <a:xfrm>
            <a:off x="1390650" y="6010275"/>
            <a:ext cx="4114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Reuso em outros sistemas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4C07CB2-2130-4F95-8F44-EC9D3749F563}"/>
              </a:ext>
            </a:extLst>
          </p:cNvPr>
          <p:cNvSpPr>
            <a:spLocks noGrp="1"/>
          </p:cNvSpPr>
          <p:nvPr/>
        </p:nvSpPr>
        <p:spPr>
          <a:xfrm>
            <a:off x="6686550" y="4857750"/>
            <a:ext cx="19050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222" lnSpcReduction="20000"/>
          </a:bodyPr>
          <a:lstStyle/>
          <a:p>
            <a:pPr>
              <a:defRPr sz="180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Atenção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8FB88B3D-C3B7-470E-981C-767BB7C0A2AB}"/>
              </a:ext>
            </a:extLst>
          </p:cNvPr>
          <p:cNvSpPr>
            <a:spLocks noGrp="1"/>
          </p:cNvSpPr>
          <p:nvPr/>
        </p:nvSpPr>
        <p:spPr>
          <a:xfrm>
            <a:off x="6686550" y="5353050"/>
            <a:ext cx="133350" cy="133350"/>
          </a:xfrm>
          <a:prstGeom prst="ellipse">
            <a:avLst/>
          </a:prstGeom>
          <a:solidFill>
            <a:srgbClr val="D08700"/>
          </a:solidFill>
          <a:ln w="0">
            <a:solidFill>
              <a:srgbClr val="D0870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F5ED5E42-E906-463E-B6E7-80830E2B30FD}"/>
              </a:ext>
            </a:extLst>
          </p:cNvPr>
          <p:cNvSpPr>
            <a:spLocks noGrp="1"/>
          </p:cNvSpPr>
          <p:nvPr/>
        </p:nvSpPr>
        <p:spPr>
          <a:xfrm>
            <a:off x="6953250" y="5286375"/>
            <a:ext cx="38290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Serviços ainda podem ficar grandes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615943CE-06E8-4688-AF07-34D082D3B114}"/>
              </a:ext>
            </a:extLst>
          </p:cNvPr>
          <p:cNvSpPr>
            <a:spLocks noGrp="1"/>
          </p:cNvSpPr>
          <p:nvPr/>
        </p:nvSpPr>
        <p:spPr>
          <a:xfrm>
            <a:off x="6686550" y="5715000"/>
            <a:ext cx="133350" cy="133350"/>
          </a:xfrm>
          <a:prstGeom prst="ellipse">
            <a:avLst/>
          </a:prstGeom>
          <a:solidFill>
            <a:srgbClr val="D08700"/>
          </a:solidFill>
          <a:ln w="0">
            <a:solidFill>
              <a:srgbClr val="D0870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75505C6-4947-4983-8F4E-30DB4676F699}"/>
              </a:ext>
            </a:extLst>
          </p:cNvPr>
          <p:cNvSpPr>
            <a:spLocks noGrp="1"/>
          </p:cNvSpPr>
          <p:nvPr/>
        </p:nvSpPr>
        <p:spPr>
          <a:xfrm>
            <a:off x="6953250" y="5648325"/>
            <a:ext cx="38290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Integração precisa de governança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1A6080FA-DD53-4FE6-BA76-2E4F798DA097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8637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>
            <a:extLst>
              <a:ext uri="{FF2B5EF4-FFF2-40B4-BE49-F238E27FC236}">
                <a16:creationId xmlns:a16="http://schemas.microsoft.com/office/drawing/2014/main" id="{B2C3464E-E04D-4653-B587-7AB10C80E2E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Microsserviços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D1A283B-001C-41EE-9AF2-D55077D74364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Serviços menores cuidam de capacidades específicas da loja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5C1C82B-9EC9-4590-AE13-2BA29A8E37E3}"/>
              </a:ext>
            </a:extLst>
          </p:cNvPr>
          <p:cNvSpPr>
            <a:spLocks noGrp="1"/>
          </p:cNvSpPr>
          <p:nvPr/>
        </p:nvSpPr>
        <p:spPr>
          <a:xfrm>
            <a:off x="819150" y="2857500"/>
            <a:ext cx="1428750" cy="552450"/>
          </a:xfrm>
          <a:prstGeom prst="roundRect">
            <a:avLst>
              <a:gd name="adj" fmla="val 17241"/>
            </a:avLst>
          </a:prstGeom>
          <a:solidFill>
            <a:srgbClr val="152238"/>
          </a:solidFill>
          <a:ln w="11430">
            <a:solidFill>
              <a:srgbClr val="15223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Frontend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C08CD47-739E-4CB5-A356-63D031763797}"/>
              </a:ext>
            </a:extLst>
          </p:cNvPr>
          <p:cNvSpPr>
            <a:spLocks noGrp="1"/>
          </p:cNvSpPr>
          <p:nvPr/>
        </p:nvSpPr>
        <p:spPr>
          <a:xfrm>
            <a:off x="3000375" y="2857500"/>
            <a:ext cx="1714500" cy="552450"/>
          </a:xfrm>
          <a:prstGeom prst="roundRect">
            <a:avLst>
              <a:gd name="adj" fmla="val 17241"/>
            </a:avLst>
          </a:prstGeom>
          <a:solidFill>
            <a:srgbClr val="D08700"/>
          </a:solidFill>
          <a:ln w="11430">
            <a:solidFill>
              <a:srgbClr val="D0870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API Gateway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8A863CA-498C-4352-B554-5E687D488066}"/>
              </a:ext>
            </a:extLst>
          </p:cNvPr>
          <p:cNvSpPr>
            <a:spLocks noGrp="1"/>
          </p:cNvSpPr>
          <p:nvPr/>
        </p:nvSpPr>
        <p:spPr>
          <a:xfrm>
            <a:off x="5905500" y="116205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7E8"/>
          </a:solidFill>
          <a:ln w="11430">
            <a:solidFill>
              <a:srgbClr val="E8C57A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Cliente</a:t>
            </a:r>
          </a:p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Service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DDF57CA-7036-4713-AD48-54A39BD64B13}"/>
              </a:ext>
            </a:extLst>
          </p:cNvPr>
          <p:cNvSpPr>
            <a:spLocks noGrp="1"/>
          </p:cNvSpPr>
          <p:nvPr/>
        </p:nvSpPr>
        <p:spPr>
          <a:xfrm>
            <a:off x="8048625" y="116205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7E8"/>
          </a:solidFill>
          <a:ln w="11430">
            <a:solidFill>
              <a:srgbClr val="E8C57A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Produto</a:t>
            </a:r>
          </a:p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Service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08B5A2E-ADAD-4387-851B-F3A299EA4A85}"/>
              </a:ext>
            </a:extLst>
          </p:cNvPr>
          <p:cNvSpPr>
            <a:spLocks noGrp="1"/>
          </p:cNvSpPr>
          <p:nvPr/>
        </p:nvSpPr>
        <p:spPr>
          <a:xfrm>
            <a:off x="10191750" y="116205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7E8"/>
          </a:solidFill>
          <a:ln w="11430">
            <a:solidFill>
              <a:srgbClr val="E8C57A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Estoque</a:t>
            </a:r>
          </a:p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Service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ED8D035-55D0-4097-B9FD-4B7754C69E94}"/>
              </a:ext>
            </a:extLst>
          </p:cNvPr>
          <p:cNvSpPr>
            <a:spLocks noGrp="1"/>
          </p:cNvSpPr>
          <p:nvPr/>
        </p:nvSpPr>
        <p:spPr>
          <a:xfrm>
            <a:off x="6834187" y="3848100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7E8"/>
          </a:solidFill>
          <a:ln w="11430">
            <a:solidFill>
              <a:srgbClr val="E8C57A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Pedido</a:t>
            </a:r>
          </a:p>
          <a:p>
            <a:pPr algn="ctr">
              <a:defRPr sz="127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Service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1368A1E-7F07-4386-9F80-EFA85BDE993F}"/>
              </a:ext>
            </a:extLst>
          </p:cNvPr>
          <p:cNvSpPr>
            <a:spLocks noGrp="1"/>
          </p:cNvSpPr>
          <p:nvPr/>
        </p:nvSpPr>
        <p:spPr>
          <a:xfrm>
            <a:off x="7484339" y="2840123"/>
            <a:ext cx="1428750" cy="590550"/>
          </a:xfrm>
          <a:prstGeom prst="roundRect">
            <a:avLst>
              <a:gd name="adj" fmla="val 16129"/>
            </a:avLst>
          </a:prstGeom>
          <a:solidFill>
            <a:srgbClr val="FFF7E8"/>
          </a:solidFill>
          <a:ln w="11430">
            <a:solidFill>
              <a:srgbClr val="E8C57A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Pagamento</a:t>
            </a:r>
          </a:p>
          <a:p>
            <a:pPr algn="ctr">
              <a:defRPr sz="12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Service</a:t>
            </a:r>
          </a:p>
        </p:txBody>
      </p:sp>
      <p:cxnSp>
        <p:nvCxnSpPr>
          <p:cNvPr id="40" name="Conector de Seta Reta 39"/>
          <p:cNvCxnSpPr>
            <a:stCxn id="3" idx="3"/>
            <a:endCxn id="4" idx="1"/>
          </p:cNvCxnSpPr>
          <p:nvPr/>
        </p:nvCxnSpPr>
        <p:spPr>
          <a:xfrm>
            <a:off x="2247900" y="3133725"/>
            <a:ext cx="752475" cy="0"/>
          </a:xfrm>
          <a:prstGeom prst="straightConnector1">
            <a:avLst/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41" name="Conector: Angulado 40"/>
          <p:cNvCxnSpPr>
            <a:stCxn id="4" idx="3"/>
            <a:endCxn id="5" idx="1"/>
          </p:cNvCxnSpPr>
          <p:nvPr/>
        </p:nvCxnSpPr>
        <p:spPr>
          <a:xfrm flipV="1">
            <a:off x="4714875" y="1457325"/>
            <a:ext cx="1190625" cy="1676400"/>
          </a:xfrm>
          <a:prstGeom prst="bentConnector3">
            <a:avLst>
              <a:gd name="adj1" fmla="val 50000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42" name="Conector: Angulado 41"/>
          <p:cNvCxnSpPr>
            <a:stCxn id="4" idx="3"/>
            <a:endCxn id="6" idx="1"/>
          </p:cNvCxnSpPr>
          <p:nvPr/>
        </p:nvCxnSpPr>
        <p:spPr>
          <a:xfrm flipV="1">
            <a:off x="4714875" y="1457325"/>
            <a:ext cx="3333750" cy="1676400"/>
          </a:xfrm>
          <a:prstGeom prst="bentConnector5">
            <a:avLst>
              <a:gd name="adj1" fmla="val 50000"/>
              <a:gd name="adj2" fmla="val 57386"/>
              <a:gd name="adj3" fmla="val 93143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43" name="Conector: Angulado 42"/>
          <p:cNvCxnSpPr>
            <a:stCxn id="4" idx="3"/>
            <a:endCxn id="7" idx="1"/>
          </p:cNvCxnSpPr>
          <p:nvPr/>
        </p:nvCxnSpPr>
        <p:spPr>
          <a:xfrm flipV="1">
            <a:off x="4714875" y="1457325"/>
            <a:ext cx="5476875" cy="1676400"/>
          </a:xfrm>
          <a:prstGeom prst="bentConnector5">
            <a:avLst>
              <a:gd name="adj1" fmla="val 39304"/>
              <a:gd name="adj2" fmla="val 36864"/>
              <a:gd name="adj3" fmla="val 95826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44" name="Conector: Angulado 43"/>
          <p:cNvCxnSpPr>
            <a:stCxn id="4" idx="3"/>
            <a:endCxn id="8" idx="1"/>
          </p:cNvCxnSpPr>
          <p:nvPr/>
        </p:nvCxnSpPr>
        <p:spPr>
          <a:xfrm>
            <a:off x="4714875" y="3133725"/>
            <a:ext cx="2119312" cy="1009650"/>
          </a:xfrm>
          <a:prstGeom prst="bentConnector3">
            <a:avLst>
              <a:gd name="adj1" fmla="val 50000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45" name="Conector: Angulado 44"/>
          <p:cNvCxnSpPr>
            <a:stCxn id="4" idx="3"/>
            <a:endCxn id="9" idx="1"/>
          </p:cNvCxnSpPr>
          <p:nvPr/>
        </p:nvCxnSpPr>
        <p:spPr>
          <a:xfrm>
            <a:off x="4714875" y="3133725"/>
            <a:ext cx="2769464" cy="1673"/>
          </a:xfrm>
          <a:prstGeom prst="bentConnector3">
            <a:avLst>
              <a:gd name="adj1" fmla="val 50000"/>
            </a:avLst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sp>
        <p:nvSpPr>
          <p:cNvPr id="16" name="Retângulo 15">
            <a:extLst>
              <a:ext uri="{FF2B5EF4-FFF2-40B4-BE49-F238E27FC236}">
                <a16:creationId xmlns:a16="http://schemas.microsoft.com/office/drawing/2014/main" id="{91D13940-59D8-4FE3-B2D1-E17DD80159B1}"/>
              </a:ext>
            </a:extLst>
          </p:cNvPr>
          <p:cNvSpPr>
            <a:spLocks noGrp="1"/>
          </p:cNvSpPr>
          <p:nvPr/>
        </p:nvSpPr>
        <p:spPr>
          <a:xfrm>
            <a:off x="6096000" y="18288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714"/>
          </a:bodyPr>
          <a:lstStyle/>
          <a:p>
            <a:pPr>
              <a:defRPr sz="10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porta 8081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36A2B54-B61B-4405-9587-20F2BB9C4344}"/>
              </a:ext>
            </a:extLst>
          </p:cNvPr>
          <p:cNvSpPr>
            <a:spLocks noGrp="1"/>
          </p:cNvSpPr>
          <p:nvPr/>
        </p:nvSpPr>
        <p:spPr>
          <a:xfrm>
            <a:off x="8239125" y="18288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714"/>
          </a:bodyPr>
          <a:lstStyle/>
          <a:p>
            <a:pPr>
              <a:defRPr sz="10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porta 8082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BEC97EF-8D4E-4490-97B5-2CADFF3E4E32}"/>
              </a:ext>
            </a:extLst>
          </p:cNvPr>
          <p:cNvSpPr>
            <a:spLocks noGrp="1"/>
          </p:cNvSpPr>
          <p:nvPr/>
        </p:nvSpPr>
        <p:spPr>
          <a:xfrm>
            <a:off x="10382250" y="18288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714"/>
          </a:bodyPr>
          <a:lstStyle/>
          <a:p>
            <a:pPr>
              <a:defRPr sz="10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porta 8083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2DAE0BE-EA9D-44BC-99EA-02FD8511E043}"/>
              </a:ext>
            </a:extLst>
          </p:cNvPr>
          <p:cNvSpPr>
            <a:spLocks noGrp="1"/>
          </p:cNvSpPr>
          <p:nvPr/>
        </p:nvSpPr>
        <p:spPr>
          <a:xfrm>
            <a:off x="7215187" y="4424362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714"/>
          </a:bodyPr>
          <a:lstStyle/>
          <a:p>
            <a:pPr>
              <a:defRPr sz="10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05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porta 8084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529A9A5-7948-43DA-9320-813E4F495E30}"/>
              </a:ext>
            </a:extLst>
          </p:cNvPr>
          <p:cNvSpPr>
            <a:spLocks noGrp="1"/>
          </p:cNvSpPr>
          <p:nvPr/>
        </p:nvSpPr>
        <p:spPr>
          <a:xfrm>
            <a:off x="7865339" y="34290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714"/>
          </a:bodyPr>
          <a:lstStyle/>
          <a:p>
            <a:pPr>
              <a:defRPr sz="10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050" b="0" dirty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porta 8085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A33E4D9D-2149-4251-BB59-412F51146E59}"/>
              </a:ext>
            </a:extLst>
          </p:cNvPr>
          <p:cNvSpPr>
            <a:spLocks noGrp="1"/>
          </p:cNvSpPr>
          <p:nvPr/>
        </p:nvSpPr>
        <p:spPr>
          <a:xfrm>
            <a:off x="895350" y="4552950"/>
            <a:ext cx="2762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222" lnSpcReduction="20000"/>
          </a:bodyPr>
          <a:lstStyle/>
          <a:p>
            <a:pPr>
              <a:defRPr sz="180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Características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8F1308ED-BF10-424B-BE06-8B1F2791706E}"/>
              </a:ext>
            </a:extLst>
          </p:cNvPr>
          <p:cNvSpPr>
            <a:spLocks noGrp="1"/>
          </p:cNvSpPr>
          <p:nvPr/>
        </p:nvSpPr>
        <p:spPr>
          <a:xfrm>
            <a:off x="895350" y="5076825"/>
            <a:ext cx="133350" cy="133350"/>
          </a:xfrm>
          <a:prstGeom prst="ellipse">
            <a:avLst/>
          </a:prstGeom>
          <a:solidFill>
            <a:srgbClr val="D08700"/>
          </a:solidFill>
          <a:ln w="0">
            <a:solidFill>
              <a:srgbClr val="D0870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EABD104-42CD-4A64-988E-C2D4B40F2E48}"/>
              </a:ext>
            </a:extLst>
          </p:cNvPr>
          <p:cNvSpPr>
            <a:spLocks noGrp="1"/>
          </p:cNvSpPr>
          <p:nvPr/>
        </p:nvSpPr>
        <p:spPr>
          <a:xfrm>
            <a:off x="1162050" y="5010150"/>
            <a:ext cx="830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Cada serviço pode evoluir separado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6D4547A0-8480-46A4-84A9-0B8F978290FF}"/>
              </a:ext>
            </a:extLst>
          </p:cNvPr>
          <p:cNvSpPr>
            <a:spLocks noGrp="1"/>
          </p:cNvSpPr>
          <p:nvPr/>
        </p:nvSpPr>
        <p:spPr>
          <a:xfrm>
            <a:off x="895350" y="5438775"/>
            <a:ext cx="133350" cy="133350"/>
          </a:xfrm>
          <a:prstGeom prst="ellipse">
            <a:avLst/>
          </a:prstGeom>
          <a:solidFill>
            <a:srgbClr val="D08700"/>
          </a:solidFill>
          <a:ln w="0">
            <a:solidFill>
              <a:srgbClr val="D0870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6DE72F8-7641-48D1-8CA3-4AFEE8A31A92}"/>
              </a:ext>
            </a:extLst>
          </p:cNvPr>
          <p:cNvSpPr>
            <a:spLocks noGrp="1"/>
          </p:cNvSpPr>
          <p:nvPr/>
        </p:nvSpPr>
        <p:spPr>
          <a:xfrm>
            <a:off x="1162050" y="5372100"/>
            <a:ext cx="830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Times podem dividir responsabilidades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E02AFCF4-FFF9-458A-9C26-81DAC78EAFDA}"/>
              </a:ext>
            </a:extLst>
          </p:cNvPr>
          <p:cNvSpPr>
            <a:spLocks noGrp="1"/>
          </p:cNvSpPr>
          <p:nvPr/>
        </p:nvSpPr>
        <p:spPr>
          <a:xfrm>
            <a:off x="895350" y="5800725"/>
            <a:ext cx="133350" cy="133350"/>
          </a:xfrm>
          <a:prstGeom prst="ellipse">
            <a:avLst/>
          </a:prstGeom>
          <a:solidFill>
            <a:srgbClr val="D08700"/>
          </a:solidFill>
          <a:ln w="0">
            <a:solidFill>
              <a:srgbClr val="D0870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136F7868-BCB4-4D05-966E-6CACA8E1A382}"/>
              </a:ext>
            </a:extLst>
          </p:cNvPr>
          <p:cNvSpPr>
            <a:spLocks noGrp="1"/>
          </p:cNvSpPr>
          <p:nvPr/>
        </p:nvSpPr>
        <p:spPr>
          <a:xfrm>
            <a:off x="1162050" y="5734050"/>
            <a:ext cx="830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Escala acontece por serviço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6CF00296-ACCC-482A-ADD8-34F8D7CE20C2}"/>
              </a:ext>
            </a:extLst>
          </p:cNvPr>
          <p:cNvSpPr>
            <a:spLocks noGrp="1"/>
          </p:cNvSpPr>
          <p:nvPr/>
        </p:nvSpPr>
        <p:spPr>
          <a:xfrm>
            <a:off x="895350" y="6162675"/>
            <a:ext cx="133350" cy="133350"/>
          </a:xfrm>
          <a:prstGeom prst="ellipse">
            <a:avLst/>
          </a:prstGeom>
          <a:solidFill>
            <a:srgbClr val="D08700"/>
          </a:solidFill>
          <a:ln w="0">
            <a:solidFill>
              <a:srgbClr val="D0870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805E9256-4778-4595-913E-1FF54FB30A98}"/>
              </a:ext>
            </a:extLst>
          </p:cNvPr>
          <p:cNvSpPr>
            <a:spLocks noGrp="1"/>
          </p:cNvSpPr>
          <p:nvPr/>
        </p:nvSpPr>
        <p:spPr>
          <a:xfrm>
            <a:off x="1162050" y="6096000"/>
            <a:ext cx="830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Exige observabilidade e tratamento de falhas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C2075843-6A26-4E89-B36D-EA184B9920BB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83852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60CEBB6-34DA-45CB-9DAD-44F627C68C9E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Comparação direta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24C186F-70E0-4AA5-BE53-CE92DFBD44EE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A mesma loja muda de organização conforme a arquitetura escolhida</a:t>
            </a:r>
          </a:p>
        </p:txBody>
      </p:sp>
      <p:graphicFrame>
        <p:nvGraphicFramePr>
          <p:cNvPr id="8" name="Tabela 7"/>
          <p:cNvGraphicFramePr/>
          <p:nvPr/>
        </p:nvGraphicFramePr>
        <p:xfrm>
          <a:off x="666750" y="1428750"/>
          <a:ext cx="10858500" cy="4000500"/>
        </p:xfrm>
        <a:graphic>
          <a:graphicData uri="http://schemas.openxmlformats.org/drawingml/2006/table">
            <a:tbl>
              <a:tblPr firstRow="1" bandRow="1"/>
              <a:tblGrid>
                <a:gridCol w="3084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7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7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Critério</a:t>
                      </a:r>
                    </a:p>
                  </a:txBody>
                  <a:tcPr>
                    <a:solidFill>
                      <a:srgbClr val="1522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Monolítico</a:t>
                      </a:r>
                    </a:p>
                  </a:txBody>
                  <a:tcPr>
                    <a:solidFill>
                      <a:srgbClr val="1522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SOA</a:t>
                      </a:r>
                    </a:p>
                  </a:txBody>
                  <a:tcPr>
                    <a:solidFill>
                      <a:srgbClr val="1522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Microsserviços</a:t>
                      </a:r>
                    </a:p>
                  </a:txBody>
                  <a:tcPr>
                    <a:solidFill>
                      <a:srgbClr val="1522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2238"/>
                          </a:solidFill>
                          <a:latin typeface="Aptos"/>
                          <a:ea typeface="Aptos"/>
                          <a:cs typeface="Aptos"/>
                        </a:rPr>
                        <a:t>Organização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Tudo no mesmo projeto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Serviços por 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Serviços pequenos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2238"/>
                          </a:solidFill>
                          <a:latin typeface="Aptos"/>
                          <a:ea typeface="Aptos"/>
                          <a:cs typeface="Aptos"/>
                        </a:rPr>
                        <a:t>Publicação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Uma publicação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Por serviço maior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Por serviço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2238"/>
                          </a:solidFill>
                          <a:latin typeface="Aptos"/>
                          <a:ea typeface="Aptos"/>
                          <a:cs typeface="Aptos"/>
                        </a:rPr>
                        <a:t>Banco de dados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Geralmente único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Pode ser por 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Tende a ser separado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2238"/>
                          </a:solidFill>
                          <a:latin typeface="Aptos"/>
                          <a:ea typeface="Aptos"/>
                          <a:cs typeface="Aptos"/>
                        </a:rPr>
                        <a:t>Complexidade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Baixa no início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Média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Alta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2238"/>
                          </a:solidFill>
                          <a:latin typeface="Aptos"/>
                          <a:ea typeface="Aptos"/>
                          <a:cs typeface="Aptos"/>
                        </a:rPr>
                        <a:t>Melhor uso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Projetos menores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Integração empresarial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ptos"/>
                          <a:ea typeface="Aptos"/>
                          <a:cs typeface="Aptos"/>
                        </a:rPr>
                        <a:t>Sistemas grandes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0285072F-E33E-4A6C-882F-54B89CD34E14}"/>
              </a:ext>
            </a:extLst>
          </p:cNvPr>
          <p:cNvSpPr>
            <a:spLocks noGrp="1"/>
          </p:cNvSpPr>
          <p:nvPr/>
        </p:nvSpPr>
        <p:spPr>
          <a:xfrm>
            <a:off x="1123950" y="5753100"/>
            <a:ext cx="90487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Resumo: quanto maior a separação, maior a autonomia. Também cresce o esforço de integração.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8BE4856-9972-4474-B733-ED34467A3B1B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126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>
            <a:extLst>
              <a:ext uri="{FF2B5EF4-FFF2-40B4-BE49-F238E27FC236}">
                <a16:creationId xmlns:a16="http://schemas.microsoft.com/office/drawing/2014/main" id="{B1409886-0B62-4501-98CD-6B2A746A237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Demonstração prática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EBA3D4A-3DCD-45B1-93F1-3E24CA44EF6F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O mesmo pedido percorre caminhos diferentes em cada arquitetura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BC27784-7512-4D69-872A-7EB722B38824}"/>
              </a:ext>
            </a:extLst>
          </p:cNvPr>
          <p:cNvSpPr>
            <a:spLocks noGrp="1"/>
          </p:cNvSpPr>
          <p:nvPr/>
        </p:nvSpPr>
        <p:spPr>
          <a:xfrm>
            <a:off x="809625" y="13525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222" lnSpcReduction="20000"/>
          </a:bodyPr>
          <a:lstStyle/>
          <a:p>
            <a:pPr>
              <a:defRPr sz="1800" b="1">
                <a:solidFill>
                  <a:srgbClr val="2563A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563A8"/>
                </a:solidFill>
                <a:latin typeface="Aptos"/>
                <a:ea typeface="Aptos"/>
                <a:cs typeface="Aptos"/>
              </a:rPr>
              <a:t>Monolítico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ADE3E7F-60AD-41D2-BA1F-009F1EEBA3F1}"/>
              </a:ext>
            </a:extLst>
          </p:cNvPr>
          <p:cNvSpPr>
            <a:spLocks noGrp="1"/>
          </p:cNvSpPr>
          <p:nvPr/>
        </p:nvSpPr>
        <p:spPr>
          <a:xfrm>
            <a:off x="809625" y="1695450"/>
            <a:ext cx="2857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275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Pedido dentro da mesma aplicação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EA90E04-0094-481F-A8D6-5D447DF03BB7}"/>
              </a:ext>
            </a:extLst>
          </p:cNvPr>
          <p:cNvSpPr>
            <a:spLocks noGrp="1"/>
          </p:cNvSpPr>
          <p:nvPr/>
        </p:nvSpPr>
        <p:spPr>
          <a:xfrm>
            <a:off x="809625" y="2381250"/>
            <a:ext cx="125730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Usuário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24F205F-641E-4CF4-B440-27957FACFA52}"/>
              </a:ext>
            </a:extLst>
          </p:cNvPr>
          <p:cNvSpPr>
            <a:spLocks noGrp="1"/>
          </p:cNvSpPr>
          <p:nvPr/>
        </p:nvSpPr>
        <p:spPr>
          <a:xfrm>
            <a:off x="809625" y="3143250"/>
            <a:ext cx="1809750" cy="476250"/>
          </a:xfrm>
          <a:prstGeom prst="roundRect">
            <a:avLst>
              <a:gd name="adj" fmla="val 20000"/>
            </a:avLst>
          </a:prstGeom>
          <a:solidFill>
            <a:srgbClr val="2563A8"/>
          </a:solidFill>
          <a:ln w="11430">
            <a:solidFill>
              <a:srgbClr val="2563A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Aplicação Loja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DA09EBB-02C4-4BB7-8343-0FF8AE09EA44}"/>
              </a:ext>
            </a:extLst>
          </p:cNvPr>
          <p:cNvSpPr>
            <a:spLocks noGrp="1"/>
          </p:cNvSpPr>
          <p:nvPr/>
        </p:nvSpPr>
        <p:spPr>
          <a:xfrm>
            <a:off x="809625" y="3943350"/>
            <a:ext cx="2190750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12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Módulos internos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7F3F5DE-B76E-4C06-BA35-8CF75F58AFB3}"/>
              </a:ext>
            </a:extLst>
          </p:cNvPr>
          <p:cNvSpPr>
            <a:spLocks noGrp="1"/>
          </p:cNvSpPr>
          <p:nvPr/>
        </p:nvSpPr>
        <p:spPr>
          <a:xfrm>
            <a:off x="809625" y="4762500"/>
            <a:ext cx="1809750" cy="457200"/>
          </a:xfrm>
          <a:prstGeom prst="roundRect">
            <a:avLst>
              <a:gd name="adj" fmla="val 20833"/>
            </a:avLst>
          </a:prstGeom>
          <a:solidFill>
            <a:srgbClr val="152238"/>
          </a:solidFill>
          <a:ln w="11430">
            <a:solidFill>
              <a:srgbClr val="15223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Pedido confirmado</a:t>
            </a:r>
          </a:p>
        </p:txBody>
      </p:sp>
      <p:cxnSp>
        <p:nvCxnSpPr>
          <p:cNvPr id="39" name="Conector: Angulado 38"/>
          <p:cNvCxnSpPr>
            <a:stCxn id="5" idx="2"/>
            <a:endCxn id="6" idx="0"/>
          </p:cNvCxnSpPr>
          <p:nvPr/>
        </p:nvCxnSpPr>
        <p:spPr>
          <a:xfrm>
            <a:off x="1438275" y="2819400"/>
            <a:ext cx="276225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0" name="Conector: Angulado 39"/>
          <p:cNvCxnSpPr>
            <a:stCxn id="6" idx="2"/>
            <a:endCxn id="7" idx="0"/>
          </p:cNvCxnSpPr>
          <p:nvPr/>
        </p:nvCxnSpPr>
        <p:spPr>
          <a:xfrm>
            <a:off x="1714500" y="3619500"/>
            <a:ext cx="190500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1" name="Conector: Angulado 40"/>
          <p:cNvCxnSpPr>
            <a:stCxn id="7" idx="2"/>
            <a:endCxn id="8" idx="0"/>
          </p:cNvCxnSpPr>
          <p:nvPr/>
        </p:nvCxnSpPr>
        <p:spPr>
          <a:xfrm flipH="1">
            <a:off x="1714500" y="4438650"/>
            <a:ext cx="190500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7770A616-8462-47E2-A4E4-0AE412F191B8}"/>
              </a:ext>
            </a:extLst>
          </p:cNvPr>
          <p:cNvSpPr>
            <a:spLocks noGrp="1"/>
          </p:cNvSpPr>
          <p:nvPr/>
        </p:nvSpPr>
        <p:spPr>
          <a:xfrm>
            <a:off x="4410075" y="13525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222" lnSpcReduction="20000"/>
          </a:bodyPr>
          <a:lstStyle/>
          <a:p>
            <a:pPr>
              <a:defRPr sz="1800" b="1">
                <a:solidFill>
                  <a:srgbClr val="1F8A7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F8A70"/>
                </a:solidFill>
                <a:latin typeface="Aptos"/>
                <a:ea typeface="Aptos"/>
                <a:cs typeface="Aptos"/>
              </a:rPr>
              <a:t>SOA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1871083-E8D1-403C-98A3-9B409ED97492}"/>
              </a:ext>
            </a:extLst>
          </p:cNvPr>
          <p:cNvSpPr>
            <a:spLocks noGrp="1"/>
          </p:cNvSpPr>
          <p:nvPr/>
        </p:nvSpPr>
        <p:spPr>
          <a:xfrm>
            <a:off x="4410075" y="1695450"/>
            <a:ext cx="2857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275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Pedido chama serviços por área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E4AB2B08-8285-45F8-9AB4-99A1F9D0B198}"/>
              </a:ext>
            </a:extLst>
          </p:cNvPr>
          <p:cNvSpPr>
            <a:spLocks noGrp="1"/>
          </p:cNvSpPr>
          <p:nvPr/>
        </p:nvSpPr>
        <p:spPr>
          <a:xfrm>
            <a:off x="4410075" y="2381250"/>
            <a:ext cx="125730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Usuário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DFF980D0-A3F0-4660-81AE-D16615F5EB9E}"/>
              </a:ext>
            </a:extLst>
          </p:cNvPr>
          <p:cNvSpPr>
            <a:spLocks noGrp="1"/>
          </p:cNvSpPr>
          <p:nvPr/>
        </p:nvSpPr>
        <p:spPr>
          <a:xfrm>
            <a:off x="4410075" y="3143250"/>
            <a:ext cx="1809750" cy="476250"/>
          </a:xfrm>
          <a:prstGeom prst="roundRect">
            <a:avLst>
              <a:gd name="adj" fmla="val 20000"/>
            </a:avLst>
          </a:prstGeom>
          <a:solidFill>
            <a:srgbClr val="1F8A70"/>
          </a:solidFill>
          <a:ln w="11430">
            <a:solidFill>
              <a:srgbClr val="1F8A7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Serviço Comercial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F367F7BC-A2D0-48B1-9CFA-4264E83EA0EC}"/>
              </a:ext>
            </a:extLst>
          </p:cNvPr>
          <p:cNvSpPr>
            <a:spLocks noGrp="1"/>
          </p:cNvSpPr>
          <p:nvPr/>
        </p:nvSpPr>
        <p:spPr>
          <a:xfrm>
            <a:off x="4410075" y="3943350"/>
            <a:ext cx="2190750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12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Financeiro e Estoque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9B81DAD-CF6D-4C23-9FAF-C7E4128E335B}"/>
              </a:ext>
            </a:extLst>
          </p:cNvPr>
          <p:cNvSpPr>
            <a:spLocks noGrp="1"/>
          </p:cNvSpPr>
          <p:nvPr/>
        </p:nvSpPr>
        <p:spPr>
          <a:xfrm>
            <a:off x="4410075" y="4762500"/>
            <a:ext cx="1809750" cy="457200"/>
          </a:xfrm>
          <a:prstGeom prst="roundRect">
            <a:avLst>
              <a:gd name="adj" fmla="val 20833"/>
            </a:avLst>
          </a:prstGeom>
          <a:solidFill>
            <a:srgbClr val="152238"/>
          </a:solidFill>
          <a:ln w="11430">
            <a:solidFill>
              <a:srgbClr val="15223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Pedido confirmado</a:t>
            </a:r>
          </a:p>
        </p:txBody>
      </p:sp>
      <p:cxnSp>
        <p:nvCxnSpPr>
          <p:cNvPr id="48" name="Conector: Angulado 47"/>
          <p:cNvCxnSpPr>
            <a:stCxn id="14" idx="2"/>
            <a:endCxn id="15" idx="0"/>
          </p:cNvCxnSpPr>
          <p:nvPr/>
        </p:nvCxnSpPr>
        <p:spPr>
          <a:xfrm>
            <a:off x="5038725" y="2819400"/>
            <a:ext cx="276225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49" name="Conector: Angulado 48"/>
          <p:cNvCxnSpPr>
            <a:stCxn id="15" idx="2"/>
            <a:endCxn id="16" idx="0"/>
          </p:cNvCxnSpPr>
          <p:nvPr/>
        </p:nvCxnSpPr>
        <p:spPr>
          <a:xfrm>
            <a:off x="5314950" y="3619500"/>
            <a:ext cx="190500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0" name="Conector: Angulado 49"/>
          <p:cNvCxnSpPr>
            <a:stCxn id="16" idx="2"/>
            <a:endCxn id="17" idx="0"/>
          </p:cNvCxnSpPr>
          <p:nvPr/>
        </p:nvCxnSpPr>
        <p:spPr>
          <a:xfrm flipH="1">
            <a:off x="5314950" y="4438650"/>
            <a:ext cx="190500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0CA44BD9-96E9-4508-B781-0C7A9AC4B6B0}"/>
              </a:ext>
            </a:extLst>
          </p:cNvPr>
          <p:cNvSpPr>
            <a:spLocks noGrp="1"/>
          </p:cNvSpPr>
          <p:nvPr/>
        </p:nvSpPr>
        <p:spPr>
          <a:xfrm>
            <a:off x="8010525" y="13525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222" lnSpcReduction="20000"/>
          </a:bodyPr>
          <a:lstStyle/>
          <a:p>
            <a:pPr>
              <a:defRPr sz="1800" b="1">
                <a:solidFill>
                  <a:srgbClr val="D087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08700"/>
                </a:solidFill>
                <a:latin typeface="Aptos"/>
                <a:ea typeface="Aptos"/>
                <a:cs typeface="Aptos"/>
              </a:rPr>
              <a:t>Microsserviços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F323F70-EA64-48BB-A521-72AC52C54114}"/>
              </a:ext>
            </a:extLst>
          </p:cNvPr>
          <p:cNvSpPr>
            <a:spLocks noGrp="1"/>
          </p:cNvSpPr>
          <p:nvPr/>
        </p:nvSpPr>
        <p:spPr>
          <a:xfrm>
            <a:off x="8010525" y="1695450"/>
            <a:ext cx="2857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275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Pedido coordena serviços menores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0D64A7C6-5480-4BB7-AD9C-2A10D7928E8A}"/>
              </a:ext>
            </a:extLst>
          </p:cNvPr>
          <p:cNvSpPr>
            <a:spLocks noGrp="1"/>
          </p:cNvSpPr>
          <p:nvPr/>
        </p:nvSpPr>
        <p:spPr>
          <a:xfrm>
            <a:off x="8010525" y="2381250"/>
            <a:ext cx="125730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Usuário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764990B6-4FC3-42C8-9DFC-6E65844EDD53}"/>
              </a:ext>
            </a:extLst>
          </p:cNvPr>
          <p:cNvSpPr>
            <a:spLocks noGrp="1"/>
          </p:cNvSpPr>
          <p:nvPr/>
        </p:nvSpPr>
        <p:spPr>
          <a:xfrm>
            <a:off x="8010525" y="3143250"/>
            <a:ext cx="1809750" cy="476250"/>
          </a:xfrm>
          <a:prstGeom prst="roundRect">
            <a:avLst>
              <a:gd name="adj" fmla="val 20000"/>
            </a:avLst>
          </a:prstGeom>
          <a:solidFill>
            <a:srgbClr val="D08700"/>
          </a:solidFill>
          <a:ln w="11430">
            <a:solidFill>
              <a:srgbClr val="D0870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Pedido Service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B1827E16-B8AF-4ECF-B81C-9E8D48EE43FB}"/>
              </a:ext>
            </a:extLst>
          </p:cNvPr>
          <p:cNvSpPr>
            <a:spLocks noGrp="1"/>
          </p:cNvSpPr>
          <p:nvPr/>
        </p:nvSpPr>
        <p:spPr>
          <a:xfrm>
            <a:off x="8010525" y="3943350"/>
            <a:ext cx="2190750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1430">
            <a:solidFill>
              <a:srgbClr val="CBD5E1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125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Produto, Estoque e Pagamento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F796CC66-6EF8-4301-BB6F-67B7250174F8}"/>
              </a:ext>
            </a:extLst>
          </p:cNvPr>
          <p:cNvSpPr>
            <a:spLocks noGrp="1"/>
          </p:cNvSpPr>
          <p:nvPr/>
        </p:nvSpPr>
        <p:spPr>
          <a:xfrm>
            <a:off x="8010525" y="4762500"/>
            <a:ext cx="1809750" cy="457200"/>
          </a:xfrm>
          <a:prstGeom prst="roundRect">
            <a:avLst>
              <a:gd name="adj" fmla="val 20833"/>
            </a:avLst>
          </a:prstGeom>
          <a:solidFill>
            <a:srgbClr val="152238"/>
          </a:solidFill>
          <a:ln w="11430">
            <a:solidFill>
              <a:srgbClr val="15223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Pedido confirmado</a:t>
            </a:r>
          </a:p>
        </p:txBody>
      </p:sp>
      <p:cxnSp>
        <p:nvCxnSpPr>
          <p:cNvPr id="57" name="Conector: Angulado 56"/>
          <p:cNvCxnSpPr>
            <a:stCxn id="23" idx="2"/>
            <a:endCxn id="24" idx="0"/>
          </p:cNvCxnSpPr>
          <p:nvPr/>
        </p:nvCxnSpPr>
        <p:spPr>
          <a:xfrm>
            <a:off x="8639175" y="2819400"/>
            <a:ext cx="276225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8" name="Conector: Angulado 57"/>
          <p:cNvCxnSpPr>
            <a:stCxn id="24" idx="2"/>
            <a:endCxn id="25" idx="0"/>
          </p:cNvCxnSpPr>
          <p:nvPr/>
        </p:nvCxnSpPr>
        <p:spPr>
          <a:xfrm>
            <a:off x="8915400" y="3619500"/>
            <a:ext cx="190500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cxnSp>
        <p:nvCxnSpPr>
          <p:cNvPr id="59" name="Conector: Angulado 58"/>
          <p:cNvCxnSpPr>
            <a:stCxn id="25" idx="2"/>
            <a:endCxn id="26" idx="0"/>
          </p:cNvCxnSpPr>
          <p:nvPr/>
        </p:nvCxnSpPr>
        <p:spPr>
          <a:xfrm flipH="1">
            <a:off x="8915400" y="4438650"/>
            <a:ext cx="190500" cy="3238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74849A"/>
            </a:solidFill>
            <a:prstDash val="solid"/>
            <a:headEnd type="none" w="med" len="med"/>
            <a:tailEnd type="triangle" w="med" len="med"/>
          </a:ln>
        </p:spPr>
      </p:cxnSp>
      <p:sp>
        <p:nvSpPr>
          <p:cNvPr id="30" name="Retângulo 29">
            <a:extLst>
              <a:ext uri="{FF2B5EF4-FFF2-40B4-BE49-F238E27FC236}">
                <a16:creationId xmlns:a16="http://schemas.microsoft.com/office/drawing/2014/main" id="{4ACC26DC-22AD-47C6-AC96-B58F833599CE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1317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6D26CE69-3EFF-472F-8AB9-C3B295E4716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Justificativa para microsserviços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70D7857-865A-4AB7-AE04-7140A0026BDF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A escolha faz sentido quando a loja precisa crescer com autonomia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40A7988-6364-47C4-B278-3204A3FEB45E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000" lnSpcReduction="10000"/>
          </a:bodyPr>
          <a:lstStyle/>
          <a:p>
            <a:pPr>
              <a:defRPr sz="1875" b="1">
                <a:solidFill>
                  <a:srgbClr val="1F8A7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F8A70"/>
                </a:solidFill>
                <a:latin typeface="Aptos"/>
                <a:ea typeface="Aptos"/>
                <a:cs typeface="Aptos"/>
              </a:rPr>
              <a:t>Vantagens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475402CB-B5BA-47B7-86E2-9E8BDF5C9AD3}"/>
              </a:ext>
            </a:extLst>
          </p:cNvPr>
          <p:cNvSpPr>
            <a:spLocks noGrp="1"/>
          </p:cNvSpPr>
          <p:nvPr/>
        </p:nvSpPr>
        <p:spPr>
          <a:xfrm>
            <a:off x="857250" y="2162175"/>
            <a:ext cx="133350" cy="133350"/>
          </a:xfrm>
          <a:prstGeom prst="ellipse">
            <a:avLst/>
          </a:prstGeom>
          <a:solidFill>
            <a:srgbClr val="1F8A70"/>
          </a:solidFill>
          <a:ln w="0">
            <a:solidFill>
              <a:srgbClr val="1F8A7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58753B7-A12E-4398-91A6-24B90B3DF2AD}"/>
              </a:ext>
            </a:extLst>
          </p:cNvPr>
          <p:cNvSpPr>
            <a:spLocks noGrp="1"/>
          </p:cNvSpPr>
          <p:nvPr/>
        </p:nvSpPr>
        <p:spPr>
          <a:xfrm>
            <a:off x="1123950" y="2095500"/>
            <a:ext cx="4686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Atualização independente de cada serviço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3E96B08-FDDB-4F4C-8156-142FC82D12C1}"/>
              </a:ext>
            </a:extLst>
          </p:cNvPr>
          <p:cNvSpPr>
            <a:spLocks noGrp="1"/>
          </p:cNvSpPr>
          <p:nvPr/>
        </p:nvSpPr>
        <p:spPr>
          <a:xfrm>
            <a:off x="857250" y="2657475"/>
            <a:ext cx="133350" cy="133350"/>
          </a:xfrm>
          <a:prstGeom prst="ellipse">
            <a:avLst/>
          </a:prstGeom>
          <a:solidFill>
            <a:srgbClr val="1F8A70"/>
          </a:solidFill>
          <a:ln w="0">
            <a:solidFill>
              <a:srgbClr val="1F8A7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679E76-EF31-46FE-862E-91CB84E25735}"/>
              </a:ext>
            </a:extLst>
          </p:cNvPr>
          <p:cNvSpPr>
            <a:spLocks noGrp="1"/>
          </p:cNvSpPr>
          <p:nvPr/>
        </p:nvSpPr>
        <p:spPr>
          <a:xfrm>
            <a:off x="1123950" y="2590800"/>
            <a:ext cx="4686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Escala específica para pedidos, pagamento ou estoque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E40314B7-15C6-4A59-8E3D-21B6661D2895}"/>
              </a:ext>
            </a:extLst>
          </p:cNvPr>
          <p:cNvSpPr>
            <a:spLocks noGrp="1"/>
          </p:cNvSpPr>
          <p:nvPr/>
        </p:nvSpPr>
        <p:spPr>
          <a:xfrm>
            <a:off x="857250" y="3152775"/>
            <a:ext cx="133350" cy="133350"/>
          </a:xfrm>
          <a:prstGeom prst="ellipse">
            <a:avLst/>
          </a:prstGeom>
          <a:solidFill>
            <a:srgbClr val="1F8A70"/>
          </a:solidFill>
          <a:ln w="0">
            <a:solidFill>
              <a:srgbClr val="1F8A7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BC1FFB0-008F-421E-B859-40092F6A4C7C}"/>
              </a:ext>
            </a:extLst>
          </p:cNvPr>
          <p:cNvSpPr>
            <a:spLocks noGrp="1"/>
          </p:cNvSpPr>
          <p:nvPr/>
        </p:nvSpPr>
        <p:spPr>
          <a:xfrm>
            <a:off x="1123950" y="3086100"/>
            <a:ext cx="4686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Tecnologias podem variar por necessidade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B15F0E6-5F42-4C17-83EB-0635CE2BAE7B}"/>
              </a:ext>
            </a:extLst>
          </p:cNvPr>
          <p:cNvSpPr>
            <a:spLocks noGrp="1"/>
          </p:cNvSpPr>
          <p:nvPr/>
        </p:nvSpPr>
        <p:spPr>
          <a:xfrm>
            <a:off x="857250" y="3648075"/>
            <a:ext cx="133350" cy="133350"/>
          </a:xfrm>
          <a:prstGeom prst="ellipse">
            <a:avLst/>
          </a:prstGeom>
          <a:solidFill>
            <a:srgbClr val="1F8A70"/>
          </a:solidFill>
          <a:ln w="0">
            <a:solidFill>
              <a:srgbClr val="1F8A7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4F43D8D-8B29-45F0-9A99-480AFAE95D21}"/>
              </a:ext>
            </a:extLst>
          </p:cNvPr>
          <p:cNvSpPr>
            <a:spLocks noGrp="1"/>
          </p:cNvSpPr>
          <p:nvPr/>
        </p:nvSpPr>
        <p:spPr>
          <a:xfrm>
            <a:off x="1123950" y="3581400"/>
            <a:ext cx="46863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Falhas ficam mais isoladas quando o desenho é bem feito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EADDD34-EDEE-42D3-B3CD-4678295D439F}"/>
              </a:ext>
            </a:extLst>
          </p:cNvPr>
          <p:cNvSpPr>
            <a:spLocks noGrp="1"/>
          </p:cNvSpPr>
          <p:nvPr/>
        </p:nvSpPr>
        <p:spPr>
          <a:xfrm>
            <a:off x="6667500" y="152400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000" lnSpcReduction="10000"/>
          </a:bodyPr>
          <a:lstStyle/>
          <a:p>
            <a:pPr>
              <a:defRPr sz="1875" b="1">
                <a:solidFill>
                  <a:srgbClr val="B53A3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B53A3A"/>
                </a:solidFill>
                <a:latin typeface="Aptos"/>
                <a:ea typeface="Aptos"/>
                <a:cs typeface="Aptos"/>
              </a:rPr>
              <a:t>Desvantagens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6BE4638-3C4E-4A5C-8663-D548D4A43FFE}"/>
              </a:ext>
            </a:extLst>
          </p:cNvPr>
          <p:cNvSpPr>
            <a:spLocks noGrp="1"/>
          </p:cNvSpPr>
          <p:nvPr/>
        </p:nvSpPr>
        <p:spPr>
          <a:xfrm>
            <a:off x="6667500" y="2162175"/>
            <a:ext cx="133350" cy="133350"/>
          </a:xfrm>
          <a:prstGeom prst="ellipse">
            <a:avLst/>
          </a:prstGeom>
          <a:solidFill>
            <a:srgbClr val="B53A3A"/>
          </a:solidFill>
          <a:ln w="0">
            <a:solidFill>
              <a:srgbClr val="B53A3A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68C56DA-894B-4349-A111-55AB741EF13F}"/>
              </a:ext>
            </a:extLst>
          </p:cNvPr>
          <p:cNvSpPr>
            <a:spLocks noGrp="1"/>
          </p:cNvSpPr>
          <p:nvPr/>
        </p:nvSpPr>
        <p:spPr>
          <a:xfrm>
            <a:off x="6934200" y="2095500"/>
            <a:ext cx="449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Mais serviços para executar e monitorar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D9A48B59-FF23-4048-86BE-3EFD88F0DAEF}"/>
              </a:ext>
            </a:extLst>
          </p:cNvPr>
          <p:cNvSpPr>
            <a:spLocks noGrp="1"/>
          </p:cNvSpPr>
          <p:nvPr/>
        </p:nvSpPr>
        <p:spPr>
          <a:xfrm>
            <a:off x="6667500" y="2657475"/>
            <a:ext cx="133350" cy="133350"/>
          </a:xfrm>
          <a:prstGeom prst="ellipse">
            <a:avLst/>
          </a:prstGeom>
          <a:solidFill>
            <a:srgbClr val="B53A3A"/>
          </a:solidFill>
          <a:ln w="0">
            <a:solidFill>
              <a:srgbClr val="B53A3A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F1A2B39-238A-49DA-90F8-6E656C15CBC7}"/>
              </a:ext>
            </a:extLst>
          </p:cNvPr>
          <p:cNvSpPr>
            <a:spLocks noGrp="1"/>
          </p:cNvSpPr>
          <p:nvPr/>
        </p:nvSpPr>
        <p:spPr>
          <a:xfrm>
            <a:off x="6934200" y="2590800"/>
            <a:ext cx="449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Comunicação pela rede aumenta a chance de falhas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C0E2F786-C1BA-4F18-AFB9-012C74BC9C94}"/>
              </a:ext>
            </a:extLst>
          </p:cNvPr>
          <p:cNvSpPr>
            <a:spLocks noGrp="1"/>
          </p:cNvSpPr>
          <p:nvPr/>
        </p:nvSpPr>
        <p:spPr>
          <a:xfrm>
            <a:off x="6667500" y="3152775"/>
            <a:ext cx="133350" cy="133350"/>
          </a:xfrm>
          <a:prstGeom prst="ellipse">
            <a:avLst/>
          </a:prstGeom>
          <a:solidFill>
            <a:srgbClr val="B53A3A"/>
          </a:solidFill>
          <a:ln w="0">
            <a:solidFill>
              <a:srgbClr val="B53A3A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AB8C11D-999C-4AE6-94B5-E27CBC2973E9}"/>
              </a:ext>
            </a:extLst>
          </p:cNvPr>
          <p:cNvSpPr>
            <a:spLocks noGrp="1"/>
          </p:cNvSpPr>
          <p:nvPr/>
        </p:nvSpPr>
        <p:spPr>
          <a:xfrm>
            <a:off x="6934200" y="3086100"/>
            <a:ext cx="449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Testes integrados ficam mais difíceis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4D5E6E5F-E733-4E8F-8E1A-3B0D43803EEC}"/>
              </a:ext>
            </a:extLst>
          </p:cNvPr>
          <p:cNvSpPr>
            <a:spLocks noGrp="1"/>
          </p:cNvSpPr>
          <p:nvPr/>
        </p:nvSpPr>
        <p:spPr>
          <a:xfrm>
            <a:off x="6667500" y="3648075"/>
            <a:ext cx="133350" cy="133350"/>
          </a:xfrm>
          <a:prstGeom prst="ellipse">
            <a:avLst/>
          </a:prstGeom>
          <a:solidFill>
            <a:srgbClr val="B53A3A"/>
          </a:solidFill>
          <a:ln w="0">
            <a:solidFill>
              <a:srgbClr val="B53A3A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FFD7C4B-585B-42FA-AF4D-7BD70304A28D}"/>
              </a:ext>
            </a:extLst>
          </p:cNvPr>
          <p:cNvSpPr>
            <a:spLocks noGrp="1"/>
          </p:cNvSpPr>
          <p:nvPr/>
        </p:nvSpPr>
        <p:spPr>
          <a:xfrm>
            <a:off x="6934200" y="3581400"/>
            <a:ext cx="44958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2927" lnSpcReduction="10000"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Equipe precisa cuidar de logs, contratos e versionamento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43AB593-4160-41E4-A8B9-3E8D70FBAD27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9216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7369F550-EFB4-4DB3-BBBB-A796A907B56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Quando usar cada arquitetura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7A74153-142A-4777-9FC7-BFFFE63F767D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A decisão depende do tamanho do sistema, da equipe e da necessidade de integração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45DDC7D-BFD2-4BA4-82CE-73F7A5CF739F}"/>
              </a:ext>
            </a:extLst>
          </p:cNvPr>
          <p:cNvSpPr>
            <a:spLocks noGrp="1"/>
          </p:cNvSpPr>
          <p:nvPr/>
        </p:nvSpPr>
        <p:spPr>
          <a:xfrm>
            <a:off x="819150" y="1600200"/>
            <a:ext cx="2095500" cy="628650"/>
          </a:xfrm>
          <a:prstGeom prst="roundRect">
            <a:avLst>
              <a:gd name="adj" fmla="val 15152"/>
            </a:avLst>
          </a:prstGeom>
          <a:solidFill>
            <a:srgbClr val="2563A8"/>
          </a:solidFill>
          <a:ln w="11430">
            <a:solidFill>
              <a:srgbClr val="2563A8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Monolítico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CF05873-BF50-4E00-9C99-A1243C6390D4}"/>
              </a:ext>
            </a:extLst>
          </p:cNvPr>
          <p:cNvSpPr>
            <a:spLocks noGrp="1"/>
          </p:cNvSpPr>
          <p:nvPr/>
        </p:nvSpPr>
        <p:spPr>
          <a:xfrm>
            <a:off x="3333750" y="1619250"/>
            <a:ext cx="581025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Protótipos, projetos acadêmicos e sistemas pequenos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129A277-8C07-460F-B9E2-870861395956}"/>
              </a:ext>
            </a:extLst>
          </p:cNvPr>
          <p:cNvSpPr>
            <a:spLocks noGrp="1"/>
          </p:cNvSpPr>
          <p:nvPr/>
        </p:nvSpPr>
        <p:spPr>
          <a:xfrm>
            <a:off x="3333750" y="2095500"/>
            <a:ext cx="5810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Menor esforço inicial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E210D39-06DB-4755-B477-2BC47021A631}"/>
              </a:ext>
            </a:extLst>
          </p:cNvPr>
          <p:cNvSpPr>
            <a:spLocks noGrp="1"/>
          </p:cNvSpPr>
          <p:nvPr/>
        </p:nvSpPr>
        <p:spPr>
          <a:xfrm>
            <a:off x="819150" y="2952750"/>
            <a:ext cx="2095500" cy="628650"/>
          </a:xfrm>
          <a:prstGeom prst="roundRect">
            <a:avLst>
              <a:gd name="adj" fmla="val 15152"/>
            </a:avLst>
          </a:prstGeom>
          <a:solidFill>
            <a:srgbClr val="1F8A70"/>
          </a:solidFill>
          <a:ln w="11430">
            <a:solidFill>
              <a:srgbClr val="1F8A7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F4E2C6F-AFB0-43DA-8674-9CA9AC49A244}"/>
              </a:ext>
            </a:extLst>
          </p:cNvPr>
          <p:cNvSpPr>
            <a:spLocks noGrp="1"/>
          </p:cNvSpPr>
          <p:nvPr/>
        </p:nvSpPr>
        <p:spPr>
          <a:xfrm>
            <a:off x="3333750" y="2971800"/>
            <a:ext cx="581025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Empresas com sistemas que precisam compartilhar serviços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4D50377-B59B-4C6C-B116-331A2A62812C}"/>
              </a:ext>
            </a:extLst>
          </p:cNvPr>
          <p:cNvSpPr>
            <a:spLocks noGrp="1"/>
          </p:cNvSpPr>
          <p:nvPr/>
        </p:nvSpPr>
        <p:spPr>
          <a:xfrm>
            <a:off x="3333750" y="3448050"/>
            <a:ext cx="5810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Boa opção para integração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47C4F04-3A54-4B49-B1E9-D1202DE84060}"/>
              </a:ext>
            </a:extLst>
          </p:cNvPr>
          <p:cNvSpPr>
            <a:spLocks noGrp="1"/>
          </p:cNvSpPr>
          <p:nvPr/>
        </p:nvSpPr>
        <p:spPr>
          <a:xfrm>
            <a:off x="819150" y="4305300"/>
            <a:ext cx="2095500" cy="628650"/>
          </a:xfrm>
          <a:prstGeom prst="roundRect">
            <a:avLst>
              <a:gd name="adj" fmla="val 15152"/>
            </a:avLst>
          </a:prstGeom>
          <a:solidFill>
            <a:srgbClr val="D08700"/>
          </a:solidFill>
          <a:ln w="11430">
            <a:solidFill>
              <a:srgbClr val="D08700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Microsserviços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50FC81C-4292-4DA7-8A97-273B922E3BB1}"/>
              </a:ext>
            </a:extLst>
          </p:cNvPr>
          <p:cNvSpPr>
            <a:spLocks noGrp="1"/>
          </p:cNvSpPr>
          <p:nvPr/>
        </p:nvSpPr>
        <p:spPr>
          <a:xfrm>
            <a:off x="3333750" y="4324350"/>
            <a:ext cx="581025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/>
          </a:bodyPr>
          <a:lstStyle/>
          <a:p>
            <a:pPr>
              <a:defRPr sz="1575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Produtos maiores, vários times e partes com demanda diferente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CDBD1D7-8F1A-4F4B-9453-85946E9DD288}"/>
              </a:ext>
            </a:extLst>
          </p:cNvPr>
          <p:cNvSpPr>
            <a:spLocks noGrp="1"/>
          </p:cNvSpPr>
          <p:nvPr/>
        </p:nvSpPr>
        <p:spPr>
          <a:xfrm>
            <a:off x="3333750" y="4800600"/>
            <a:ext cx="5810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 b="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86174"/>
                </a:solidFill>
                <a:latin typeface="Aptos"/>
                <a:ea typeface="Aptos"/>
                <a:cs typeface="Aptos"/>
              </a:rPr>
              <a:t>Mais autonomia e mais operação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D0B8F70-D09A-4C9A-AE4C-0201C23CAFBE}"/>
              </a:ext>
            </a:extLst>
          </p:cNvPr>
          <p:cNvSpPr>
            <a:spLocks noGrp="1"/>
          </p:cNvSpPr>
          <p:nvPr/>
        </p:nvSpPr>
        <p:spPr>
          <a:xfrm>
            <a:off x="876300" y="5734050"/>
            <a:ext cx="9715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507" lnSpcReduction="10000"/>
          </a:bodyPr>
          <a:lstStyle/>
          <a:p>
            <a:pPr>
              <a:defRPr sz="1575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Regra prática: começar simples costuma ser melhor. Dividir o sistema fica mais útil quando a complexidade já apareceu.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EBDE9FB-B137-4393-877C-592AEB7549E3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72493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C1665116-1F91-4FB6-B75B-9A6EA5CCAF36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8763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Conclusão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7571F5E-71B2-40C5-9646-5F74C40962DC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>
                <a:solidFill>
                  <a:srgbClr val="586174"/>
                </a:solidFill>
                <a:latin typeface="Aptos"/>
                <a:ea typeface="Aptos"/>
                <a:cs typeface="Aptos"/>
              </a:defRPr>
            </a:pPr>
            <a:r>
              <a:rPr sz="1350">
                <a:solidFill>
                  <a:srgbClr val="586174"/>
                </a:solidFill>
                <a:latin typeface="Aptos"/>
                <a:ea typeface="Aptos"/>
                <a:cs typeface="Aptos"/>
              </a:rPr>
              <a:t>A arquitetura muda a forma de evoluir, publicar e manter a loja virtual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5EC595E-2DD4-4DFD-B9E5-61D3DEFCC037}"/>
              </a:ext>
            </a:extLst>
          </p:cNvPr>
          <p:cNvSpPr>
            <a:spLocks noGrp="1"/>
          </p:cNvSpPr>
          <p:nvPr/>
        </p:nvSpPr>
        <p:spPr>
          <a:xfrm>
            <a:off x="1143000" y="2190750"/>
            <a:ext cx="2667000" cy="990600"/>
          </a:xfrm>
          <a:prstGeom prst="roundRect">
            <a:avLst>
              <a:gd name="adj" fmla="val 9615"/>
            </a:avLst>
          </a:prstGeom>
          <a:solidFill>
            <a:srgbClr val="EEF6FF"/>
          </a:solidFill>
          <a:ln w="11430">
            <a:solidFill>
              <a:srgbClr val="BBD7F5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Monolítico</a:t>
            </a:r>
          </a:p>
          <a:p>
            <a:pPr algn="ctr">
              <a:defRPr sz="16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simples para começar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4FB7817-1BA3-434D-82EB-864E676362D1}"/>
              </a:ext>
            </a:extLst>
          </p:cNvPr>
          <p:cNvSpPr>
            <a:spLocks noGrp="1"/>
          </p:cNvSpPr>
          <p:nvPr/>
        </p:nvSpPr>
        <p:spPr>
          <a:xfrm>
            <a:off x="4762500" y="2190750"/>
            <a:ext cx="2667000" cy="990600"/>
          </a:xfrm>
          <a:prstGeom prst="roundRect">
            <a:avLst>
              <a:gd name="adj" fmla="val 9615"/>
            </a:avLst>
          </a:prstGeom>
          <a:solidFill>
            <a:srgbClr val="ECF8F4"/>
          </a:solidFill>
          <a:ln w="11430">
            <a:solidFill>
              <a:srgbClr val="A7DCCF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SOA</a:t>
            </a:r>
          </a:p>
          <a:p>
            <a:pPr algn="ctr">
              <a:defRPr sz="16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serviços por área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CCCF1FB-1DBA-4DA6-853A-761A230DBBCC}"/>
              </a:ext>
            </a:extLst>
          </p:cNvPr>
          <p:cNvSpPr>
            <a:spLocks noGrp="1"/>
          </p:cNvSpPr>
          <p:nvPr/>
        </p:nvSpPr>
        <p:spPr>
          <a:xfrm>
            <a:off x="8382000" y="2190750"/>
            <a:ext cx="2667000" cy="990600"/>
          </a:xfrm>
          <a:prstGeom prst="roundRect">
            <a:avLst>
              <a:gd name="adj" fmla="val 9615"/>
            </a:avLst>
          </a:prstGeom>
          <a:solidFill>
            <a:srgbClr val="FFF7E8"/>
          </a:solidFill>
          <a:ln w="11430">
            <a:solidFill>
              <a:srgbClr val="E8C57A"/>
            </a:solidFill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Microsserviços</a:t>
            </a:r>
          </a:p>
          <a:p>
            <a:pPr algn="ctr">
              <a:defRPr sz="1650" b="1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F2937"/>
                </a:solidFill>
                <a:latin typeface="Aptos"/>
                <a:ea typeface="Aptos"/>
                <a:cs typeface="Aptos"/>
              </a:rPr>
              <a:t>autonomia por serviço</a:t>
            </a:r>
          </a:p>
        </p:txBody>
      </p:sp>
      <p:cxnSp>
        <p:nvCxnSpPr>
          <p:cNvPr id="21" name="Conector de Seta Reta 20"/>
          <p:cNvCxnSpPr>
            <a:stCxn id="3" idx="3"/>
            <a:endCxn id="4" idx="1"/>
          </p:cNvCxnSpPr>
          <p:nvPr/>
        </p:nvCxnSpPr>
        <p:spPr>
          <a:xfrm>
            <a:off x="3810000" y="2686050"/>
            <a:ext cx="952500" cy="0"/>
          </a:xfrm>
          <a:prstGeom prst="straightConnector1">
            <a:avLst/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cxnSp>
        <p:nvCxnSpPr>
          <p:cNvPr id="22" name="Conector de Seta Reta 21"/>
          <p:cNvCxnSpPr>
            <a:stCxn id="4" idx="3"/>
            <a:endCxn id="5" idx="1"/>
          </p:cNvCxnSpPr>
          <p:nvPr/>
        </p:nvCxnSpPr>
        <p:spPr>
          <a:xfrm>
            <a:off x="7429500" y="2686050"/>
            <a:ext cx="952500" cy="0"/>
          </a:xfrm>
          <a:prstGeom prst="straightConnector1">
            <a:avLst/>
          </a:prstGeom>
          <a:ln w="19050">
            <a:solidFill>
              <a:srgbClr val="74849A"/>
            </a:solidFill>
            <a:prstDash val="solid"/>
            <a:headEnd type="triangle" w="sm" len="sm"/>
          </a:ln>
        </p:spPr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F0C1EF7B-DACC-480F-B7B4-A88771383EC8}"/>
              </a:ext>
            </a:extLst>
          </p:cNvPr>
          <p:cNvSpPr>
            <a:spLocks noGrp="1"/>
          </p:cNvSpPr>
          <p:nvPr/>
        </p:nvSpPr>
        <p:spPr>
          <a:xfrm>
            <a:off x="1428750" y="409575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000" lnSpcReduction="10000"/>
          </a:bodyPr>
          <a:lstStyle/>
          <a:p>
            <a:pPr>
              <a:defRPr sz="1875" b="1">
                <a:solidFill>
                  <a:srgbClr val="152238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52238"/>
                </a:solidFill>
                <a:latin typeface="Aptos"/>
                <a:ea typeface="Aptos"/>
                <a:cs typeface="Aptos"/>
              </a:rPr>
              <a:t>Mensagem final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0116918-84EF-4108-B4F5-0FBC0900B4C9}"/>
              </a:ext>
            </a:extLst>
          </p:cNvPr>
          <p:cNvSpPr>
            <a:spLocks noGrp="1"/>
          </p:cNvSpPr>
          <p:nvPr/>
        </p:nvSpPr>
        <p:spPr>
          <a:xfrm>
            <a:off x="1428750" y="4695825"/>
            <a:ext cx="133350" cy="133350"/>
          </a:xfrm>
          <a:prstGeom prst="ellipse">
            <a:avLst/>
          </a:prstGeom>
          <a:solidFill>
            <a:srgbClr val="2563A8"/>
          </a:solidFill>
          <a:ln w="0">
            <a:solidFill>
              <a:srgbClr val="2563A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4E4A185-94EE-486C-B0E2-3AA5D31A7B6A}"/>
              </a:ext>
            </a:extLst>
          </p:cNvPr>
          <p:cNvSpPr>
            <a:spLocks noGrp="1"/>
          </p:cNvSpPr>
          <p:nvPr/>
        </p:nvSpPr>
        <p:spPr>
          <a:xfrm>
            <a:off x="1695450" y="4629150"/>
            <a:ext cx="87820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O exemplo da loja virtual permite comparar com clareza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5C60FE9-3C45-4540-A667-99F8C2F86A0B}"/>
              </a:ext>
            </a:extLst>
          </p:cNvPr>
          <p:cNvSpPr>
            <a:spLocks noGrp="1"/>
          </p:cNvSpPr>
          <p:nvPr/>
        </p:nvSpPr>
        <p:spPr>
          <a:xfrm>
            <a:off x="1428750" y="5114925"/>
            <a:ext cx="133350" cy="133350"/>
          </a:xfrm>
          <a:prstGeom prst="ellipse">
            <a:avLst/>
          </a:prstGeom>
          <a:solidFill>
            <a:srgbClr val="2563A8"/>
          </a:solidFill>
          <a:ln w="0">
            <a:solidFill>
              <a:srgbClr val="2563A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2902A09-1BA2-434F-86F0-67974B276615}"/>
              </a:ext>
            </a:extLst>
          </p:cNvPr>
          <p:cNvSpPr>
            <a:spLocks noGrp="1"/>
          </p:cNvSpPr>
          <p:nvPr/>
        </p:nvSpPr>
        <p:spPr>
          <a:xfrm>
            <a:off x="1695450" y="5048250"/>
            <a:ext cx="87820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A melhor arquitetura depende do contexto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452B536B-ECF1-4A48-8AED-37C62ADD450C}"/>
              </a:ext>
            </a:extLst>
          </p:cNvPr>
          <p:cNvSpPr>
            <a:spLocks noGrp="1"/>
          </p:cNvSpPr>
          <p:nvPr/>
        </p:nvSpPr>
        <p:spPr>
          <a:xfrm>
            <a:off x="1428750" y="5534025"/>
            <a:ext cx="133350" cy="133350"/>
          </a:xfrm>
          <a:prstGeom prst="ellipse">
            <a:avLst/>
          </a:prstGeom>
          <a:solidFill>
            <a:srgbClr val="2563A8"/>
          </a:solidFill>
          <a:ln w="0">
            <a:solidFill>
              <a:srgbClr val="2563A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51EC4B4-F6E9-4352-97EA-524FC7D8887C}"/>
              </a:ext>
            </a:extLst>
          </p:cNvPr>
          <p:cNvSpPr>
            <a:spLocks noGrp="1"/>
          </p:cNvSpPr>
          <p:nvPr/>
        </p:nvSpPr>
        <p:spPr>
          <a:xfrm>
            <a:off x="1695450" y="5467350"/>
            <a:ext cx="87820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F293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F2937"/>
                </a:solidFill>
                <a:latin typeface="Aptos"/>
                <a:ea typeface="Aptos"/>
                <a:cs typeface="Aptos"/>
              </a:rPr>
              <a:t>Microsserviços resolvem problemas de escala, mas aumentam a operação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A89351D-940E-4E4C-9C21-624E783BD326}"/>
              </a:ext>
            </a:extLst>
          </p:cNvPr>
          <p:cNvSpPr>
            <a:spLocks noGrp="1"/>
          </p:cNvSpPr>
          <p:nvPr/>
        </p:nvSpPr>
        <p:spPr>
          <a:xfrm>
            <a:off x="10668000" y="6343650"/>
            <a:ext cx="8572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1050">
                <a:solidFill>
                  <a:srgbClr val="8A94A6"/>
                </a:solidFill>
                <a:latin typeface="Aptos"/>
                <a:ea typeface="Aptos"/>
                <a:cs typeface="Aptos"/>
              </a:defRPr>
            </a:pPr>
            <a:r>
              <a:rPr sz="1050">
                <a:solidFill>
                  <a:srgbClr val="8A94A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0462379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1698</Words>
  <Application>Microsoft Office PowerPoint</Application>
  <DocSecurity>0</DocSecurity>
  <PresentationFormat>Widescreen</PresentationFormat>
  <Paragraphs>241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Aptos</vt:lpstr>
      <vt:lpstr>Calibri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Daniel Doneda</cp:lastModifiedBy>
  <cp:revision>1</cp:revision>
  <dcterms:created xsi:type="dcterms:W3CDTF">2026-09-07T18:04:52Z</dcterms:created>
  <dcterms:modified xsi:type="dcterms:W3CDTF">2026-09-07T19:03:59Z</dcterms:modified>
</cp:coreProperties>
</file>