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baaf4c55e7149a2" /><Relationship Type="http://schemas.openxmlformats.org/officeDocument/2006/relationships/extended-properties" Target="/docProps/app.xml" Id="R1a6a8f5276ea4baa" /><Relationship Type="http://schemas.openxmlformats.org/officeDocument/2006/relationships/officeDocument" Target="/ppt/presentation.xml" Id="R7391abe1585a41a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951c4d4356a44ec"/>
  </p:sldMasterIdLst>
  <p:notesMasterIdLst>
    <p:notesMasterId xmlns:r="http://schemas.openxmlformats.org/officeDocument/2006/relationships" r:id="R8ae6f0aab1d04dfe"/>
  </p:notesMasterIdLst>
  <p:sldIdLst>
    <p:sldId xmlns:r="http://schemas.openxmlformats.org/officeDocument/2006/relationships" id="256" r:id="R0dc9ddde4d0240dc"/>
    <p:sldId xmlns:r="http://schemas.openxmlformats.org/officeDocument/2006/relationships" id="257" r:id="Ra1dadf6b086041ef"/>
    <p:sldId xmlns:r="http://schemas.openxmlformats.org/officeDocument/2006/relationships" id="258" r:id="R65c6811daf44401f"/>
    <p:sldId xmlns:r="http://schemas.openxmlformats.org/officeDocument/2006/relationships" id="259" r:id="R6ae7737cc55f4b4c"/>
    <p:sldId xmlns:r="http://schemas.openxmlformats.org/officeDocument/2006/relationships" id="260" r:id="Reaa9b262fc95455a"/>
    <p:sldId xmlns:r="http://schemas.openxmlformats.org/officeDocument/2006/relationships" id="261" r:id="R3e58f25a89f040b7"/>
    <p:sldId xmlns:r="http://schemas.openxmlformats.org/officeDocument/2006/relationships" id="262" r:id="R98e92b8353df4b63"/>
    <p:sldId xmlns:r="http://schemas.openxmlformats.org/officeDocument/2006/relationships" id="263" r:id="R4d963cc89acf4ff6"/>
    <p:sldId xmlns:r="http://schemas.openxmlformats.org/officeDocument/2006/relationships" id="264" r:id="Red642bcdf1a248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e9efb5f0b44edd" /><Relationship Type="http://schemas.openxmlformats.org/officeDocument/2006/relationships/slideMaster" Target="/ppt/slideMasters/slideMaster1.xml" Id="R0951c4d4356a44ec" /><Relationship Type="http://schemas.openxmlformats.org/officeDocument/2006/relationships/notesMaster" Target="/ppt/notesMasters/notesMaster1.xml" Id="R8ae6f0aab1d04dfe" /><Relationship Type="http://schemas.openxmlformats.org/officeDocument/2006/relationships/presProps" Target="/ppt/presProps.xml" Id="Rda7a9009846449cb" /><Relationship Type="http://schemas.openxmlformats.org/officeDocument/2006/relationships/tableStyles" Target="/ppt/tableStyles.xml" Id="R1ffa664f24ed42c5" /><Relationship Type="http://schemas.openxmlformats.org/officeDocument/2006/relationships/slide" Target="/ppt/slides/slide1.xml" Id="R0dc9ddde4d0240dc" /><Relationship Type="http://schemas.openxmlformats.org/officeDocument/2006/relationships/slide" Target="/ppt/slides/slide2.xml" Id="Ra1dadf6b086041ef" /><Relationship Type="http://schemas.openxmlformats.org/officeDocument/2006/relationships/slide" Target="/ppt/slides/slide3.xml" Id="R65c6811daf44401f" /><Relationship Type="http://schemas.openxmlformats.org/officeDocument/2006/relationships/slide" Target="/ppt/slides/slide4.xml" Id="R6ae7737cc55f4b4c" /><Relationship Type="http://schemas.openxmlformats.org/officeDocument/2006/relationships/slide" Target="/ppt/slides/slide5.xml" Id="Reaa9b262fc95455a" /><Relationship Type="http://schemas.openxmlformats.org/officeDocument/2006/relationships/slide" Target="/ppt/slides/slide6.xml" Id="R3e58f25a89f040b7" /><Relationship Type="http://schemas.openxmlformats.org/officeDocument/2006/relationships/slide" Target="/ppt/slides/slide7.xml" Id="R98e92b8353df4b63" /><Relationship Type="http://schemas.openxmlformats.org/officeDocument/2006/relationships/slide" Target="/ppt/slides/slide8.xml" Id="R4d963cc89acf4ff6" /><Relationship Type="http://schemas.openxmlformats.org/officeDocument/2006/relationships/slide" Target="/ppt/slides/slide9.xml" Id="Red642bcdf1a248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292b51ed7d4e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a43d009f99e43f2" /><Relationship Type="http://schemas.openxmlformats.org/officeDocument/2006/relationships/notesMaster" Target="/ppt/notesMasters/notesMaster1.xml" Id="R9aed46a966f9436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173ea7217134a49" /><Relationship Type="http://schemas.openxmlformats.org/officeDocument/2006/relationships/notesMaster" Target="/ppt/notesMasters/notesMaster1.xml" Id="R9f9fc4a2542740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24cace07d2494d" /><Relationship Type="http://schemas.openxmlformats.org/officeDocument/2006/relationships/notesMaster" Target="/ppt/notesMasters/notesMaster1.xml" Id="R4e9247ee9c4c471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ac4dac93a843d7" /><Relationship Type="http://schemas.openxmlformats.org/officeDocument/2006/relationships/notesMaster" Target="/ppt/notesMasters/notesMaster1.xml" Id="R94c0118df523496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233e3b00c2c4d2e" /><Relationship Type="http://schemas.openxmlformats.org/officeDocument/2006/relationships/notesMaster" Target="/ppt/notesMasters/notesMaster1.xml" Id="R7974b610d1d54e8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c8328402994d7b" /><Relationship Type="http://schemas.openxmlformats.org/officeDocument/2006/relationships/notesMaster" Target="/ppt/notesMasters/notesMaster1.xml" Id="Racb14eb9b86644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fd6a2f2ef9474e" /><Relationship Type="http://schemas.openxmlformats.org/officeDocument/2006/relationships/notesMaster" Target="/ppt/notesMasters/notesMaster1.xml" Id="R6bceb09302fd4c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498073294224a55" /><Relationship Type="http://schemas.openxmlformats.org/officeDocument/2006/relationships/notesMaster" Target="/ppt/notesMasters/notesMaster1.xml" Id="R26f088b2721c4e6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2cfd151ad84363" /><Relationship Type="http://schemas.openxmlformats.org/officeDocument/2006/relationships/notesMaster" Target="/ppt/notesMasters/notesMaster1.xml" Id="R89e323c419b144c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Abertura da apresentacao. Tema do grupo: testes de integracao no ecossistema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Conteudo preparado para apresentacao academica sobre testes de integracao em Spring Boot.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2cd4c6bfcc422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1f9a9c983c4a7f" /><Relationship Type="http://schemas.openxmlformats.org/officeDocument/2006/relationships/slideLayout" Target="/ppt/slideLayouts/slideLayout1.xml" Id="R8d1dc83b67a24f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1dc83b67a24f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d66036d1548c6" /><Relationship Type="http://schemas.openxmlformats.org/officeDocument/2006/relationships/notesSlide" Target="/ppt/notesSlides/notesSlide1.xml" Id="R91f5c8cf664341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fc55ff1ed4ee1" /><Relationship Type="http://schemas.openxmlformats.org/officeDocument/2006/relationships/notesSlide" Target="/ppt/notesSlides/notesSlide2.xml" Id="R5cb8416571cd49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7b63b46db4926" /><Relationship Type="http://schemas.openxmlformats.org/officeDocument/2006/relationships/notesSlide" Target="/ppt/notesSlides/notesSlide3.xml" Id="R09bce53353bf40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fc74eb778248f8" /><Relationship Type="http://schemas.openxmlformats.org/officeDocument/2006/relationships/notesSlide" Target="/ppt/notesSlides/notesSlide4.xml" Id="R86a0b540725b48f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7c830ac9904d9d" /><Relationship Type="http://schemas.openxmlformats.org/officeDocument/2006/relationships/notesSlide" Target="/ppt/notesSlides/notesSlide5.xml" Id="R6875d5c4cd7244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bc716ea0e24eb1" /><Relationship Type="http://schemas.openxmlformats.org/officeDocument/2006/relationships/notesSlide" Target="/ppt/notesSlides/notesSlide6.xml" Id="R1b47f54dec624b5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f5da272ef04375" /><Relationship Type="http://schemas.openxmlformats.org/officeDocument/2006/relationships/notesSlide" Target="/ppt/notesSlides/notesSlide7.xml" Id="R7dcd9b75712f46e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191b343b464b22" /><Relationship Type="http://schemas.openxmlformats.org/officeDocument/2006/relationships/notesSlide" Target="/ppt/notesSlides/notesSlide8.xml" Id="R28a1484039644f9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6fb6951ad4516" /><Relationship Type="http://schemas.openxmlformats.org/officeDocument/2006/relationships/notesSlide" Target="/ppt/notesSlides/notesSlide9.xml" Id="R48fdd6c8ad2d4d7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261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19E7D7-4CAE-45E6-A68F-4CFFA6E1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23950"/>
            <a:ext cx="8001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EF9"/>
                </a:solidFill>
                <a:latin typeface="Aptos"/>
                <a:ea typeface="Aptos"/>
                <a:cs typeface="Aptos"/>
              </a:defRPr>
            </a:pPr>
            <a:r>
              <a:rPr sz="4200" b="1">
                <a:solidFill>
                  <a:srgbClr val="FFFEF9"/>
                </a:solidFill>
                <a:latin typeface="Aptos"/>
                <a:ea typeface="Aptos"/>
                <a:cs typeface="Aptos"/>
              </a:rPr>
              <a:t>Teste de Integracao em Spring Boot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7D2DD6-08B2-49B7-86D6-564B3C39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990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8F08C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D8F08C"/>
                </a:solidFill>
                <a:latin typeface="Aptos"/>
                <a:ea typeface="Aptos"/>
                <a:cs typeface="Aptos"/>
              </a:rPr>
              <a:t>Trabalho de Desenvolvimento Web II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CA3F3B-7A16-4D48-A701-1F5E67D22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70485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DDE8E2"/>
                </a:solidFill>
                <a:latin typeface="Aptos"/>
                <a:ea typeface="Aptos"/>
                <a:cs typeface="Aptos"/>
              </a:defRPr>
            </a:pPr>
            <a:r>
              <a:rPr sz="1950" b="0">
                <a:solidFill>
                  <a:srgbClr val="DDE8E2"/>
                </a:solidFill>
                <a:latin typeface="Aptos"/>
                <a:ea typeface="Aptos"/>
                <a:cs typeface="Aptos"/>
              </a:rPr>
              <a:t>Contexto teorico, exemplo pratico e avaliacao quantitativa usando API REST, JPA, H2, JUnit 5 e MockMvc.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9DB2AC-7485-4F75-ADD9-45647C2D4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531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B8F2D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B8F2D5"/>
                </a:solidFill>
                <a:latin typeface="Aptos"/>
                <a:ea typeface="Aptos"/>
                <a:cs typeface="Aptos"/>
              </a:rPr>
              <a:t>DSM FATEC 2026</a:t>
            </a:r>
          </a:p>
        </p:txBody>
      </p:sp>
    </p:spTree>
    <p:extLst>
      <p:ext uri="{BB962C8B-B14F-4D97-AF65-F5344CB8AC3E}">
        <p14:creationId xmlns:p14="http://schemas.microsoft.com/office/powerpoint/2010/main" val="10946283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73C22A-E8BB-4FDB-99B8-CF1B7B88A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AEB62B-B13A-4867-8E73-882BC110D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O que e teste de integracao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4D9DA5-F13F-4EF3-B6DA-9692108A8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O teste verifica se partes reais do sistema colaboram corretamente.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EF8F84-B978-4303-9E10-E9685744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No exemplo, a requisicao passa por Controller, Service, Repository e banco H2. O objetivo nao e testar uma classe isolada, mas confirmar que o fluxo completo responde como esperado.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907968-798A-4628-8F25-DAF03E231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8253334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B9530-EF34-453C-8E40-0932A3AA0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3A09CA9-E573-4286-82C0-9035F11A4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Teste unitario e teste de integracao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3DF4BA-840E-43E0-BD91-3C0E3FBF9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Eles respondem perguntas diferentes durante o desenvolvimento.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A69B5C-1910-4481-99B7-8AC697BF2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Teste unitario: valida uma unidade pequena com dependencias controladas.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72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Teste de integracao: valida o funcionamento conjunto de camadas, configuracoes, serializacao JSON, persistencia e regras principais.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F5358-A530-4A7B-8EB4-13633934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93372660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BD22B5-243F-49B4-B657-A18E5609E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30FE03-1B89-4099-8E24-6402D2755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Ferramentas usadas no Spring Boot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C46B8-EFA6-4B8E-9307-931A44252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A pilha de testes carrega a aplicacao e executa cenarios proximos do uso real.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DCD392-6024-47A8-A0A9-7EF07F9498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@SpringBootTest carrega o contexto da aplicacao.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@AutoConfigureMockMvc permite simular chamadas HTTP.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JUnit 5 organiza os testes.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H2 cria um banco em memoria para a execucao.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Spring Data JPA grava e consulta os dados.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915BEC-B5CC-4075-825A-FDDA45083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63269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AE9BEB-BC43-487C-A22F-209AFFB0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F57962-A4ED-4ECC-98F5-ED0930A4A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Aplicacao pratica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B6E56D-3F35-4736-B904-C47F0C94A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API de produtos de uma loja virtual.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95A39A-8A4C-4F31-B697-C6BCA306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Endpoints demonstrados: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POST /produtos para cadastrar.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GET /produtos para listar.</a:t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GET /produtos/{id} para buscar.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650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A regra rejeita nome vazio, preco menor ou igual a zero e estoque negativo.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88B15F-E398-4D1B-BD61-DB8EA6668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497248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CC167C-F370-462A-950B-1211EE15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DAD2323-09C3-4DC3-8F00-E3091176E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Cenario principal do teste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E83D7A-D068-494E-80E1-1C4BAC7D0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Cadastro de produto com persistencia real no banco de teste.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024413-48C8-4D6E-9BB6-8B852F5E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O teste envia um JSON para POST /produtos. A aplicacao retorna status 201, gera um id e salva o produto no H2. Em seguida, outros testes confirmam a listagem, a busca por id e a validacao de dados invalidos.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F694BC-1D5E-40BA-AED0-D67A8BA7D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880348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867291-5D92-4F43-8450-BA560BFF0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FC6955-C4B9-45E6-91D8-59D00F12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Avaliacao quantitativa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6A9BBD-AD00-46E2-A97B-D3253256E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Os indicadores mostram cobertura do fluxo pratico apresentado.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20EEB-407E-4A53-878B-211896B8F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Testes de integracao: 4</a:t>
            </a:r>
          </a:p>
          <a:p xmlns:a="http://schemas.openxmlformats.org/drawingml/2006/main">
            <a:pPr>
              <a:defRPr sz="187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Testes aprovados esperados: 4</a:t>
            </a:r>
          </a:p>
          <a:p xmlns:a="http://schemas.openxmlformats.org/drawingml/2006/main">
            <a:pPr>
              <a:defRPr sz="187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Taxa de sucesso esperada: 100%</a:t>
            </a:r>
          </a:p>
          <a:p xmlns:a="http://schemas.openxmlformats.org/drawingml/2006/main">
            <a:pPr>
              <a:defRPr sz="187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Camadas integradas: Controller, Service, Repository e Banco</a:t>
            </a:r>
          </a:p>
          <a:p xmlns:a="http://schemas.openxmlformats.org/drawingml/2006/main">
            <a:pPr>
              <a:defRPr sz="187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87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Banco de teste: H2 em memoria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92DF03-89B5-4203-8CF8-BAAA75642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5538079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03BF4A-59B2-4149-A50A-815B4F2B4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4D0484-47A8-4D83-A726-FB376038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Resultados esperados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D7A591-14EA-4EBB-AB93-B5AF38138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A pratica evidencia confianca para alterar a aplicacao.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517969-5EA3-4CF5-8C0E-7A4069786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Quando os testes passam, o grupo demonstra que os endpoints respondem, as regras executam e os dados persistem. Se uma camada quebrar, o teste aponta falha no fluxo completo e ajuda a localizar o problema.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E1C381-0B6A-424F-988E-C74024E5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2356246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1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CE3286-D1F4-4135-A5FF-312DDA759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Desenvolvimento Web II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465C82-6BFB-4278-8E9D-7C3F43C32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7239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3450" b="1">
                <a:solidFill>
                  <a:srgbClr val="14231D"/>
                </a:solidFill>
                <a:latin typeface="Aptos"/>
                <a:ea typeface="Aptos"/>
                <a:cs typeface="Aptos"/>
              </a:rPr>
              <a:t>Conclusao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01B65A-75F9-421A-BDD2-7A7E9AA71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15B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53615B"/>
                </a:solidFill>
                <a:latin typeface="Aptos"/>
                <a:ea typeface="Aptos"/>
                <a:cs typeface="Aptos"/>
              </a:rPr>
              <a:t>Teste de integracao aproxima a avaliacao automatizada do comportamento real da API.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60CFB-868F-4295-AA4A-09A81F9E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8572500" cy="2762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4231D"/>
                </a:solidFill>
                <a:latin typeface="Aptos"/>
                <a:ea typeface="Aptos"/>
                <a:cs typeface="Aptos"/>
              </a:defRPr>
            </a:pPr>
            <a:r>
              <a:rPr sz="1725" b="0">
                <a:solidFill>
                  <a:srgbClr val="14231D"/>
                </a:solidFill>
                <a:latin typeface="Aptos"/>
                <a:ea typeface="Aptos"/>
                <a:cs typeface="Aptos"/>
              </a:rPr>
              <a:t>No Spring Boot, esse tipo de teste ajuda a validar configuracoes, rotas, JSON, regras de negocio e banco de dados em uma unica execucao controlada. Ele complementa os testes unitarios e reduz o risco de regressao.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C9D085-3ACF-457B-ACBF-5FD01742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0" y="5734050"/>
            <a:ext cx="857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1">
                <a:solidFill>
                  <a:srgbClr val="1E6B4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E6B4F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58580644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2026-09-30T01:36:12.6790000Z</dcterms:created>
  <dcterms:modified xsi:type="dcterms:W3CDTF">2026-09-30T01:36:12.6790000Z</dcterms:modified>
</coreProperties>
</file>