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446" y="2156519"/>
            <a:ext cx="2789856" cy="2680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6546" y="2556569"/>
            <a:ext cx="8818758" cy="5695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484"/>
              </a:lnSpc>
            </a:pPr>
            <a:r>
              <a:rPr sz="3900" b="1" i="0" u="none">
                <a:solidFill>
                  <a:srgbClr val="F8FAFC"/>
                </a:solidFill>
                <a:latin typeface="Poppins"/>
              </a:rPr>
              <a:t>Programação Orientada a Objetos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354734"/>
            <a:ext cx="76200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94A3B8"/>
                </a:solidFill>
                <a:latin typeface="Inter"/>
              </a:rPr>
              <a:t>Análise Prática de 5 Cenários de Modelagem e Pseudocódigo para Domínio dos Pilares POO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631" y="2218432"/>
            <a:ext cx="158650" cy="123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5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66875"/>
            <a:ext cx="11277600" cy="4529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57212"/>
            <a:ext cx="317450" cy="285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209675"/>
            <a:ext cx="6248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Visão geral dos 5 pilares estruturais aplicados ao longo de todos os cenários práticos: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229130"/>
              </p:ext>
            </p:extLst>
          </p:nvPr>
        </p:nvGraphicFramePr>
        <p:xfrm>
          <a:off x="466725" y="1676400"/>
          <a:ext cx="11182349" cy="463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3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1681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8BDF8"/>
                          </a:solidFill>
                          <a:latin typeface="Poppins SemiBold"/>
                        </a:rPr>
                        <a:t>Conceito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8BDF8"/>
                          </a:solidFill>
                          <a:latin typeface="Poppins SemiBold"/>
                        </a:rPr>
                        <a:t>Significado Prático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8BDF8"/>
                          </a:solidFill>
                          <a:latin typeface="Poppins SemiBold"/>
                        </a:rPr>
                        <a:t>Benefício na Arquitetura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681">
                <a:tc>
                  <a:txBody>
                    <a:bodyPr/>
                    <a:lstStyle/>
                    <a:p>
                      <a:pPr algn="l"/>
                      <a:r>
                        <a:rPr sz="1600" b="1" i="0" u="none" dirty="0">
                          <a:solidFill>
                            <a:srgbClr val="94A3B8"/>
                          </a:solidFill>
                          <a:latin typeface="Inter"/>
                        </a:rPr>
                        <a:t>Classe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Modelo/Molde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abstrato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utilizado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para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criar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objetos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com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propriedades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métodos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comuns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.</a:t>
                      </a:r>
                      <a:endParaRPr lang="pt-BR"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  <a:p>
                      <a:pPr algn="l"/>
                      <a:endParaRPr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94A3B8"/>
                          </a:solidFill>
                          <a:latin typeface="Inter"/>
                        </a:rPr>
                        <a:t>Padronização e reuso de estrutura.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1681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94A3B8"/>
                          </a:solidFill>
                          <a:latin typeface="Inter"/>
                        </a:rPr>
                        <a:t>Objeto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Uma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instância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/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ocorrência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concreta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uma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classe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carregando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dados reais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na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memória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.</a:t>
                      </a:r>
                      <a:endParaRPr lang="pt-BR"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  <a:p>
                      <a:pPr algn="l"/>
                      <a:endParaRPr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94A3B8"/>
                          </a:solidFill>
                          <a:latin typeface="Inter"/>
                        </a:rPr>
                        <a:t>Representação de entidades do mundo real.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681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94A3B8"/>
                          </a:solidFill>
                          <a:latin typeface="Inter"/>
                        </a:rPr>
                        <a:t>Herança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Mecanismo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onde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uma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classe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especializada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herda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atributos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métodos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uma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classe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base.</a:t>
                      </a:r>
                      <a:endParaRPr lang="pt-BR"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  <a:p>
                      <a:pPr algn="l"/>
                      <a:endParaRPr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94A3B8"/>
                          </a:solidFill>
                          <a:latin typeface="Inter"/>
                        </a:rPr>
                        <a:t>Eliminação de duplicidade de código.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1681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94A3B8"/>
                          </a:solidFill>
                          <a:latin typeface="Inter"/>
                        </a:rPr>
                        <a:t>Polimorfismo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Capacidade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de um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mesmo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método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apresentar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comportamentos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distintos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em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classes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filhas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.</a:t>
                      </a:r>
                      <a:endParaRPr lang="pt-BR"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  <a:p>
                      <a:pPr algn="l"/>
                      <a:endParaRPr sz="1600" b="0" i="0" u="none" dirty="0">
                        <a:solidFill>
                          <a:srgbClr val="94A3B8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94A3B8"/>
                          </a:solidFill>
                          <a:latin typeface="Inter"/>
                        </a:rPr>
                        <a:t>Flexibilidade e extensibilidade do sistema.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682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94A3B8"/>
                          </a:solidFill>
                          <a:latin typeface="Inter"/>
                        </a:rPr>
                        <a:t>Encapsulamento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Proteção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atributos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internos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restringindo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acesso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direto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exigindo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métodos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controle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Segurança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e </a:t>
                      </a:r>
                      <a:r>
                        <a:rPr sz="1600" b="0" i="0" u="none" dirty="0" err="1">
                          <a:solidFill>
                            <a:srgbClr val="94A3B8"/>
                          </a:solidFill>
                          <a:latin typeface="Inter"/>
                        </a:rPr>
                        <a:t>integridade</a:t>
                      </a:r>
                      <a:r>
                        <a:rPr sz="16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 dos dados.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85775" y="2214562"/>
            <a:ext cx="223644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741265" y="2214562"/>
            <a:ext cx="503202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92342" y="2214562"/>
            <a:ext cx="391388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85775" y="3005137"/>
            <a:ext cx="223644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741265" y="3005137"/>
            <a:ext cx="503202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92342" y="3005137"/>
            <a:ext cx="391388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85775" y="3795712"/>
            <a:ext cx="223644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741265" y="3795712"/>
            <a:ext cx="503202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92342" y="3795712"/>
            <a:ext cx="391388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85775" y="4586287"/>
            <a:ext cx="223644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741265" y="4586287"/>
            <a:ext cx="503202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792342" y="4586287"/>
            <a:ext cx="391388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85775" y="5376862"/>
            <a:ext cx="223644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741265" y="5376862"/>
            <a:ext cx="503202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92342" y="5376862"/>
            <a:ext cx="391388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8000" y="457200"/>
            <a:ext cx="112839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Resumo dos Conceitos de POO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9675"/>
            <a:ext cx="5467350" cy="5191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209675"/>
            <a:ext cx="5467350" cy="5191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4991100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190750"/>
            <a:ext cx="4991100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2933700"/>
            <a:ext cx="4991100" cy="771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857625"/>
            <a:ext cx="4991100" cy="7715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4781550"/>
            <a:ext cx="4991100" cy="771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57212"/>
            <a:ext cx="2412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6300" y="15621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Inter"/>
              </a:rPr>
              <a:t>CLASSES PRINCIPAIS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174307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ItemBiblioteca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(Base),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LivroFisico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LivroDigital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(Derivadas)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3050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OBJETOS CONCRETOS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48602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"Dom Casmurro" (Físico) e "O Cortiço" (Digital)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480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HERANÇA APLICADA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322897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LivroFisico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LivroDigital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herdam atributos (título, código) de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ItemBiblioteca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397192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POLIMORFISMO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4152900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Método </a:t>
            </a:r>
            <a:r>
              <a:rPr sz="1400" b="0" i="0" u="none">
                <a:solidFill>
                  <a:srgbClr val="F59E0B"/>
                </a:solidFill>
                <a:latin typeface="Inter"/>
              </a:rPr>
              <a:t>emprestar()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gera ação física (retirada) ou digital (download)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48958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ENCAPSULAMENTO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507682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Atributos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titulo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e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codigo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são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privados e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acessados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via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métodos</a:t>
            </a:r>
            <a:r>
              <a:rPr sz="1400" b="0" i="0" u="none" dirty="0">
                <a:solidFill>
                  <a:srgbClr val="E2E8F0"/>
                </a:solidFill>
                <a:latin typeface="Inter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Inter"/>
              </a:rPr>
              <a:t>leitores</a:t>
            </a:r>
            <a:endParaRPr sz="1400" b="0" i="0" u="none" dirty="0">
              <a:solidFill>
                <a:srgbClr val="E2E8F0"/>
              </a:solidFill>
              <a:latin typeface="Int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1800" y="457200"/>
            <a:ext cx="113601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1 — Sistema de Biblioteca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8AE4093-2AA7-0E3D-4995-C28CB72BEB59}"/>
              </a:ext>
            </a:extLst>
          </p:cNvPr>
          <p:cNvSpPr txBox="1"/>
          <p:nvPr/>
        </p:nvSpPr>
        <p:spPr>
          <a:xfrm>
            <a:off x="6381750" y="1293780"/>
            <a:ext cx="51941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Uma biblioteca possui livros para empréstimo.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Todo item da biblioteca possui título e código.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Existem livros físicos e livros digitais.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O livro físico informa a quantidade de páginas e o digital informa o tamanho do arquivo.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Quando o usuário solicita o método emprestar(), cada tipo de livro realiza uma ação diferente.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O código e o título dos livros não podem ser alterados diretamente, sendo necessário utilizar métodos próprios.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</a:rPr>
              <a:t> Atualmente, a biblioteca possui o livro físico "Dom Casmurro" e o livro digital "O Cortiço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1 — Pseudocódigo Biblioteca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A4FD879-B1AF-463C-6194-AB69895A3AFF}"/>
              </a:ext>
            </a:extLst>
          </p:cNvPr>
          <p:cNvSpPr txBox="1"/>
          <p:nvPr/>
        </p:nvSpPr>
        <p:spPr>
          <a:xfrm>
            <a:off x="3048811" y="1449824"/>
            <a:ext cx="609437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ItemBiblioteca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titulo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codigo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emprestar()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LivroFisico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herda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ItemBiblioteca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quantidadePaginas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emprestar()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mostrar "Registrar retirada do livro"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LivroDigital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herda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ItemBiblioteca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tamanhoArquivo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emprestar()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mostrar "Liberar download do livro"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9675"/>
            <a:ext cx="5467350" cy="5191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209675"/>
            <a:ext cx="5467350" cy="5191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4991100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190750"/>
            <a:ext cx="4991100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2933700"/>
            <a:ext cx="4991100" cy="771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857625"/>
            <a:ext cx="4991100" cy="7715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4781550"/>
            <a:ext cx="4991100" cy="771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57212"/>
            <a:ext cx="2412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6300" y="15621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Inter"/>
              </a:rPr>
              <a:t>CLASSES PRINCIPAIS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174307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Funcionario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(Base),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Vendedor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Administrativo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(Derivadas)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3050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OBJETOS CONCRETOS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48602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João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(Vendedor)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Maria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(Administrativa)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480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HERANÇA APLICADA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322897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Especializações compartilham atributos comuns (nome e salario) da classe pai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397192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POLIMORFISMO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4152900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F59E0B"/>
                </a:solidFill>
                <a:latin typeface="Inter"/>
              </a:rPr>
              <a:t>calcularSalario()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soma comissão para vendedor e mantém fixo para 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48958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ENCAPSULAMENTO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507682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Atributo salario é estritamente privado e alterado apenas via rotinas autorizadas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00" y="457200"/>
            <a:ext cx="113601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2 — Sistema de Funcionários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62E928C-4EA6-CD21-3683-7F03071FF078}"/>
              </a:ext>
            </a:extLst>
          </p:cNvPr>
          <p:cNvSpPr txBox="1"/>
          <p:nvPr/>
        </p:nvSpPr>
        <p:spPr>
          <a:xfrm>
            <a:off x="6381750" y="1293780"/>
            <a:ext cx="519416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Uma empresa possui diferentes tipos de funcionários.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Todo funcionário possui nome e salário.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Existem funcionários administrativos e vendedores.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administrativo recebe salário fixo e o vendedor pode receber comissão.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 Quando o sistema utiliza o método </a:t>
            </a:r>
            <a:r>
              <a:rPr lang="pt-BR" sz="2200" dirty="0" err="1">
                <a:solidFill>
                  <a:schemeClr val="bg1">
                    <a:lumMod val="95000"/>
                  </a:schemeClr>
                </a:solidFill>
              </a:rPr>
              <a:t>calcularSalario</a:t>
            </a: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(), cada tipo de funcionário realiza seu próprio cálculo.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salário não pode ser alterado diretamente.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A empresa possui atualmente João, que é vendedor, e Maria, que é administrativa.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2 — Pseudocódigo Funcionários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6A4D40F-E9C9-441B-4C6A-796DE5FA132A}"/>
              </a:ext>
            </a:extLst>
          </p:cNvPr>
          <p:cNvSpPr txBox="1"/>
          <p:nvPr/>
        </p:nvSpPr>
        <p:spPr>
          <a:xfrm>
            <a:off x="3048811" y="1449824"/>
            <a:ext cx="609437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Funcionario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nome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salario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calcularSalario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Vendedor herda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Funcionario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comissao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calcularSalario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retornar salario +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comissao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Administrativo herda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Funcionario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calcularSalario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retornar salario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9675"/>
            <a:ext cx="5467350" cy="5191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209675"/>
            <a:ext cx="5467350" cy="5191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4991100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190750"/>
            <a:ext cx="4991100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2933700"/>
            <a:ext cx="4991100" cy="771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857625"/>
            <a:ext cx="4991100" cy="590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4600575"/>
            <a:ext cx="4991100" cy="771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57212"/>
            <a:ext cx="2793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6300" y="15621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Inter"/>
              </a:rPr>
              <a:t>CLASSES PRINCIPAIS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174307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Veiculo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(Base),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Carro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Moto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(Derivadas)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3050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OBJETOS CONCRETOS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48602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Civic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(Carro)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CB 500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(Moto)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480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HERANÇA APLICADA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322897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Carro (com portas) e Moto (com cilindrada) herdam a estrutura genérica de Veiculo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397192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POLIMORFISMO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4152900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F59E0B"/>
                </a:solidFill>
                <a:latin typeface="Inter"/>
              </a:rPr>
              <a:t>calcularAluguel()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retorna R$ 150 para Carro e R$ 80 para Moto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471487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ENCAPSULAMENTO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4895850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Identificadores críticos como placa e modelo mantidos sob acesso restrito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9900" y="457200"/>
            <a:ext cx="113220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3 — Sistema de Veículos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AA9E291-22AE-14F0-276F-3D6B5664B588}"/>
              </a:ext>
            </a:extLst>
          </p:cNvPr>
          <p:cNvSpPr txBox="1"/>
          <p:nvPr/>
        </p:nvSpPr>
        <p:spPr>
          <a:xfrm>
            <a:off x="6381750" y="1293780"/>
            <a:ext cx="51941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Uma locadora possui diferentes veículos.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Todo veículo possui placa e modelo.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Existem carros e motos.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carro possui quantidade de portas e a moto possui cilindrada.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Quando o método </a:t>
            </a:r>
            <a:r>
              <a:rPr lang="pt-BR" sz="2200" dirty="0" err="1">
                <a:solidFill>
                  <a:schemeClr val="bg1">
                    <a:lumMod val="95000"/>
                  </a:schemeClr>
                </a:solidFill>
              </a:rPr>
              <a:t>calcularAluguel</a:t>
            </a: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() é utilizado, carros e motos possuem valores de aluguel diferentes.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A placa não pode ser modificada diretamente.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A locadora possui o carro Civic e a moto CB 500.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3 — Pseudocódigo Veículos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3C4D600-3479-7147-E6B9-0916A0CC860D}"/>
              </a:ext>
            </a:extLst>
          </p:cNvPr>
          <p:cNvSpPr txBox="1"/>
          <p:nvPr/>
        </p:nvSpPr>
        <p:spPr>
          <a:xfrm>
            <a:off x="3048811" y="1216364"/>
            <a:ext cx="609437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Veiculo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placa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modelo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calcularAluguel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Carro herda Veiculo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quantidadePortas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calcularAluguel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retornar 150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classe Moto herda Veiculo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privado cilindrada</a:t>
            </a:r>
          </a:p>
          <a:p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</a:rPr>
              <a:t>calcularAluguel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       retornar 80</a:t>
            </a:r>
          </a:p>
          <a:p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9675"/>
            <a:ext cx="5467350" cy="5191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209675"/>
            <a:ext cx="5467350" cy="5191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4991100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190750"/>
            <a:ext cx="4991100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2933700"/>
            <a:ext cx="4991100" cy="771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857625"/>
            <a:ext cx="4991100" cy="7715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4781550"/>
            <a:ext cx="4991100" cy="771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57212"/>
            <a:ext cx="2793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6300" y="15621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Inter"/>
              </a:rPr>
              <a:t>CLASSES PRINCIPAIS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174307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Conta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(Base),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ContaCorrente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ContaPoupanca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(Derivadas)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3050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OBJETOS CONCRETOS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48602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Conta Corrente do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Carlos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Poupança da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Ana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480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HERANÇA APLICADA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322897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Reuso do estado bancário base (numero, titular, saldo) pelas modalidades de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397192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POLIMORFISMO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4152900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F59E0B"/>
                </a:solidFill>
                <a:latin typeface="Inter"/>
              </a:rPr>
              <a:t>calcularSaldo()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adiciona limite na Corrente e rendimento na Poupança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48958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ENCAPSULAMENTO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507682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saldo protegido! Modificação permitida somente via métodos como </a:t>
            </a:r>
            <a:r>
              <a:rPr sz="1400" b="0" i="0" u="none">
                <a:solidFill>
                  <a:srgbClr val="EC4899"/>
                </a:solidFill>
                <a:latin typeface="Inter"/>
              </a:rPr>
              <a:t>depositar()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6300" y="473311"/>
            <a:ext cx="113220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4 — Sistema Bancário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4686B3B-5B57-9852-204B-2E9F58876E4D}"/>
              </a:ext>
            </a:extLst>
          </p:cNvPr>
          <p:cNvSpPr txBox="1"/>
          <p:nvPr/>
        </p:nvSpPr>
        <p:spPr>
          <a:xfrm>
            <a:off x="6381750" y="1293780"/>
            <a:ext cx="519416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Um banco possui diferentes tipos de contas.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Toda conta possui número, titular e saldo.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Existem contas correntes e contas poupança.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A conta corrente possui limite e a poupança possui rendimento.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Quando o método </a:t>
            </a:r>
            <a:r>
              <a:rPr lang="pt-BR" sz="2200" dirty="0" err="1">
                <a:solidFill>
                  <a:schemeClr val="bg1">
                    <a:lumMod val="95000"/>
                  </a:schemeClr>
                </a:solidFill>
              </a:rPr>
              <a:t>calcularSaldo</a:t>
            </a: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() é executado, cada conta realiza um cálculo diferente.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saldo não pode ser alterado diretamente.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banco possui a conta corrente de Carlos e a conta poupança de Ana.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4 — Pseudocódigo Bancário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1123C0E-5C4F-C123-E79B-CC8752CBE07C}"/>
              </a:ext>
            </a:extLst>
          </p:cNvPr>
          <p:cNvSpPr txBox="1"/>
          <p:nvPr/>
        </p:nvSpPr>
        <p:spPr>
          <a:xfrm>
            <a:off x="3048811" y="1060720"/>
            <a:ext cx="609437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classe Conta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privado numero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privado titular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privado saldo</a:t>
            </a:r>
          </a:p>
          <a:p>
            <a:endParaRPr lang="pt-BR" sz="1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depositar(valor)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    se valor &gt; 0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        saldo = saldo + valor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sz="1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ContaCorrente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herda Conta 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privado limite</a:t>
            </a:r>
          </a:p>
          <a:p>
            <a:endParaRPr lang="pt-BR" sz="1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calcularSaldo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    retornar saldo + limite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endParaRPr lang="pt-BR" sz="1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classe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ContaPoupanca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herda Conta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privado rendimento</a:t>
            </a:r>
          </a:p>
          <a:p>
            <a:endParaRPr lang="pt-BR" sz="16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600" dirty="0" err="1">
                <a:solidFill>
                  <a:schemeClr val="bg1">
                    <a:lumMod val="95000"/>
                  </a:schemeClr>
                </a:solidFill>
              </a:rPr>
              <a:t>calcularSaldo</a:t>
            </a:r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        retornar saldo + rendimento</a:t>
            </a:r>
          </a:p>
          <a:p>
            <a:r>
              <a:rPr lang="pt-BR" sz="16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9675"/>
            <a:ext cx="5467350" cy="5191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209675"/>
            <a:ext cx="5467350" cy="5191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4991100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190750"/>
            <a:ext cx="4991100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2933700"/>
            <a:ext cx="4991100" cy="771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857625"/>
            <a:ext cx="4991100" cy="590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4600575"/>
            <a:ext cx="4991100" cy="771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6300" y="15621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38BDF8"/>
                </a:solidFill>
                <a:latin typeface="Inter"/>
              </a:rPr>
              <a:t>CLASSES PRINCIPAIS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174307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1F5F9"/>
                </a:solidFill>
                <a:latin typeface="Inter"/>
              </a:rPr>
              <a:t>Animal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(Base),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Bovino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Ave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(Derivadas)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30505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OBJETOS CONCRETOS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486025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Vaca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Mimosa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(Bovino) e Galinha </a:t>
            </a:r>
            <a:r>
              <a:rPr sz="1400" b="1" i="0" u="none">
                <a:solidFill>
                  <a:srgbClr val="F1F5F9"/>
                </a:solidFill>
                <a:latin typeface="Inter"/>
              </a:rPr>
              <a:t>Pintadinha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(Ave)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48000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HERANÇA APLICADA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3228975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Especialização por raça (Bovino) ou plumagem (Ave) herdando nome, idade e peso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397192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POLIMORFISMO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" y="4152900"/>
            <a:ext cx="46577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F59E0B"/>
                </a:solidFill>
                <a:latin typeface="Inter"/>
              </a:rPr>
              <a:t>emitirSom()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exibe "Muuu" para Bovino e "Cocoricó" para Ave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4714875"/>
            <a:ext cx="46577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Inter"/>
              </a:rPr>
              <a:t>ENCAPSULAMENTO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4895850"/>
            <a:ext cx="46577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E2E8F0"/>
                </a:solidFill>
                <a:latin typeface="Inter"/>
              </a:rPr>
              <a:t>Alteração do peso exige validação via método </a:t>
            </a:r>
            <a:r>
              <a:rPr sz="1400" b="0" i="0" u="none">
                <a:solidFill>
                  <a:srgbClr val="EC4899"/>
                </a:solidFill>
                <a:latin typeface="Inter"/>
              </a:rPr>
              <a:t>alterarPeso()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 (</a:t>
            </a:r>
            <a:r>
              <a:rPr sz="1400" b="0" i="0" u="none">
                <a:solidFill>
                  <a:srgbClr val="10B981"/>
                </a:solidFill>
                <a:latin typeface="Inter"/>
              </a:rPr>
              <a:t>novoPeso &gt; 0</a:t>
            </a:r>
            <a:r>
              <a:rPr sz="1400" b="0" i="0" u="none">
                <a:solidFill>
                  <a:srgbClr val="E2E8F0"/>
                </a:solidFill>
                <a:latin typeface="Inter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5 — Animais de Fazenda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035DC4B-8500-87F1-CC7F-5F7FB2085639}"/>
              </a:ext>
            </a:extLst>
          </p:cNvPr>
          <p:cNvSpPr txBox="1"/>
          <p:nvPr/>
        </p:nvSpPr>
        <p:spPr>
          <a:xfrm>
            <a:off x="6381750" y="1293780"/>
            <a:ext cx="519416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Uma fazenda possui diferentes animais.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 Todo animal possui nome, idade e peso. Existem bovinos e aves.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bovino possui informação sobre sua raça e a ave possui informação sobre o tipo de plumagem.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Quando o método </a:t>
            </a:r>
            <a:r>
              <a:rPr lang="pt-BR" sz="2200" dirty="0" err="1">
                <a:solidFill>
                  <a:schemeClr val="bg1">
                    <a:lumMod val="95000"/>
                  </a:schemeClr>
                </a:solidFill>
              </a:rPr>
              <a:t>emitirSom</a:t>
            </a: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() é utilizado, cada animal apresenta um comportamento diferente.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O peso do animal não pode ser alterado diretamente sem uma validação.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bg1">
                    <a:lumMod val="95000"/>
                  </a:schemeClr>
                </a:solidFill>
              </a:rPr>
              <a:t>Atualmente, a fazenda possui a vaca Mimosa e a galinha Pintadinha.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212"/>
            <a:ext cx="3555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00" y="457200"/>
            <a:ext cx="11245899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8FAFC"/>
                </a:solidFill>
                <a:latin typeface="Poppins"/>
              </a:rPr>
              <a:t>Cenário 5 — Pseudocódigo Fazenda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130B5B-2A83-4718-A68D-39532D434ABF}"/>
              </a:ext>
            </a:extLst>
          </p:cNvPr>
          <p:cNvSpPr txBox="1"/>
          <p:nvPr/>
        </p:nvSpPr>
        <p:spPr>
          <a:xfrm>
            <a:off x="3048811" y="1060720"/>
            <a:ext cx="6094378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classe Animal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privado nome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privado idade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privado peso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alterarPeso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novoPeso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)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    se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novoPeso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&gt; 0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        peso =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novoPeso</a:t>
            </a:r>
            <a:endParaRPr lang="pt-BR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emitirSom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classe Bovino herda Animal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raca</a:t>
            </a:r>
            <a:endParaRPr lang="pt-BR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emitirSom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    mostrar "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Muuu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"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classe Ave herda Animal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privado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tipoPlumagem</a:t>
            </a:r>
            <a:endParaRPr lang="pt-BR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 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metodo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pt-BR" sz="1400" dirty="0" err="1">
                <a:solidFill>
                  <a:schemeClr val="bg1">
                    <a:lumMod val="95000"/>
                  </a:schemeClr>
                </a:solidFill>
              </a:rPr>
              <a:t>emitirSom</a:t>
            </a:r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()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        mostrar "Cocoricó"</a:t>
            </a:r>
          </a:p>
          <a:p>
            <a:r>
              <a:rPr lang="pt-BR" sz="1400" dirty="0">
                <a:solidFill>
                  <a:schemeClr val="bg1">
                    <a:lumMod val="95000"/>
                  </a:schemeClr>
                </a:solidFill>
              </a:rPr>
              <a:t>fim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1202</Words>
  <Application>Microsoft Office PowerPoint</Application>
  <PresentationFormat>Widescreen</PresentationFormat>
  <Paragraphs>220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Inter</vt:lpstr>
      <vt:lpstr>Poppins</vt:lpstr>
      <vt:lpstr>Poppins SemiBold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Doneda</cp:lastModifiedBy>
  <cp:revision>4</cp:revision>
  <dcterms:created xsi:type="dcterms:W3CDTF">2013-01-27T09:14:16Z</dcterms:created>
  <dcterms:modified xsi:type="dcterms:W3CDTF">2026-09-10T12:16:17Z</dcterms:modified>
  <cp:category/>
</cp:coreProperties>
</file>