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218a26a15b40bf" /><Relationship Type="http://schemas.openxmlformats.org/officeDocument/2006/relationships/extended-properties" Target="/docProps/app.xml" Id="Rcaf964df312143f8" /><Relationship Type="http://schemas.openxmlformats.org/officeDocument/2006/relationships/officeDocument" Target="/ppt/presentation.xml" Id="R8ef8a8a06086467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6f82c823914bab"/>
  </p:sldMasterIdLst>
  <p:notesMasterIdLst>
    <p:notesMasterId xmlns:r="http://schemas.openxmlformats.org/officeDocument/2006/relationships" r:id="R80878ea7dd824e12"/>
  </p:notesMasterIdLst>
  <p:sldIdLst>
    <p:sldId xmlns:r="http://schemas.openxmlformats.org/officeDocument/2006/relationships" id="256" r:id="Rc267cecbaaa343b3"/>
    <p:sldId xmlns:r="http://schemas.openxmlformats.org/officeDocument/2006/relationships" id="257" r:id="R4f057bc9f236435f"/>
    <p:sldId xmlns:r="http://schemas.openxmlformats.org/officeDocument/2006/relationships" id="258" r:id="R0f53d29c461b45e3"/>
    <p:sldId xmlns:r="http://schemas.openxmlformats.org/officeDocument/2006/relationships" id="259" r:id="R765176131a5f454e"/>
    <p:sldId xmlns:r="http://schemas.openxmlformats.org/officeDocument/2006/relationships" id="260" r:id="R0c07b61793914502"/>
    <p:sldId xmlns:r="http://schemas.openxmlformats.org/officeDocument/2006/relationships" id="261" r:id="R4f0f70cfc1fe4488"/>
    <p:sldId xmlns:r="http://schemas.openxmlformats.org/officeDocument/2006/relationships" id="262" r:id="Rdca033081c10499e"/>
    <p:sldId xmlns:r="http://schemas.openxmlformats.org/officeDocument/2006/relationships" id="263" r:id="R677bf495694a40fe"/>
    <p:sldId xmlns:r="http://schemas.openxmlformats.org/officeDocument/2006/relationships" id="264" r:id="R3ce77a44e3dd4d7f"/>
    <p:sldId xmlns:r="http://schemas.openxmlformats.org/officeDocument/2006/relationships" id="265" r:id="R4b3b0eabf7664d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f6c35713e14b27" /><Relationship Type="http://schemas.openxmlformats.org/officeDocument/2006/relationships/slideMaster" Target="/ppt/slideMasters/slideMaster1.xml" Id="Rf86f82c823914bab" /><Relationship Type="http://schemas.openxmlformats.org/officeDocument/2006/relationships/notesMaster" Target="/ppt/notesMasters/notesMaster1.xml" Id="R80878ea7dd824e12" /><Relationship Type="http://schemas.openxmlformats.org/officeDocument/2006/relationships/presProps" Target="/ppt/presProps.xml" Id="R48d3f0c9518b4b33" /><Relationship Type="http://schemas.openxmlformats.org/officeDocument/2006/relationships/tableStyles" Target="/ppt/tableStyles.xml" Id="R78f5060153ef4865" /><Relationship Type="http://schemas.openxmlformats.org/officeDocument/2006/relationships/slide" Target="/ppt/slides/slide1.xml" Id="Rc267cecbaaa343b3" /><Relationship Type="http://schemas.openxmlformats.org/officeDocument/2006/relationships/slide" Target="/ppt/slides/slide2.xml" Id="R4f057bc9f236435f" /><Relationship Type="http://schemas.openxmlformats.org/officeDocument/2006/relationships/slide" Target="/ppt/slides/slide3.xml" Id="R0f53d29c461b45e3" /><Relationship Type="http://schemas.openxmlformats.org/officeDocument/2006/relationships/slide" Target="/ppt/slides/slide4.xml" Id="R765176131a5f454e" /><Relationship Type="http://schemas.openxmlformats.org/officeDocument/2006/relationships/slide" Target="/ppt/slides/slide5.xml" Id="R0c07b61793914502" /><Relationship Type="http://schemas.openxmlformats.org/officeDocument/2006/relationships/slide" Target="/ppt/slides/slide6.xml" Id="R4f0f70cfc1fe4488" /><Relationship Type="http://schemas.openxmlformats.org/officeDocument/2006/relationships/slide" Target="/ppt/slides/slide7.xml" Id="Rdca033081c10499e" /><Relationship Type="http://schemas.openxmlformats.org/officeDocument/2006/relationships/slide" Target="/ppt/slides/slide8.xml" Id="R677bf495694a40fe" /><Relationship Type="http://schemas.openxmlformats.org/officeDocument/2006/relationships/slide" Target="/ppt/slides/slide9.xml" Id="R3ce77a44e3dd4d7f" /><Relationship Type="http://schemas.openxmlformats.org/officeDocument/2006/relationships/slide" Target="/ppt/slides/slide10.xml" Id="R4b3b0eabf7664d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7cb69cf10244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ecc32b3f0f4ac5" /><Relationship Type="http://schemas.openxmlformats.org/officeDocument/2006/relationships/notesMaster" Target="/ppt/notesMasters/notesMaster1.xml" Id="R263c44b3d35c48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86babc7c794ce2" /><Relationship Type="http://schemas.openxmlformats.org/officeDocument/2006/relationships/notesMaster" Target="/ppt/notesMasters/notesMaster1.xml" Id="R4923a25e482c428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88c15bfcecc4a3b" /><Relationship Type="http://schemas.openxmlformats.org/officeDocument/2006/relationships/notesMaster" Target="/ppt/notesMasters/notesMaster1.xml" Id="R6ec428b2460942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73bb384874448e" /><Relationship Type="http://schemas.openxmlformats.org/officeDocument/2006/relationships/notesMaster" Target="/ppt/notesMasters/notesMaster1.xml" Id="Rb39a79d3d4da4f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57c84c80be7472f" /><Relationship Type="http://schemas.openxmlformats.org/officeDocument/2006/relationships/notesMaster" Target="/ppt/notesMasters/notesMaster1.xml" Id="Rac61964e8e8b4f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2911763b1d4eb0" /><Relationship Type="http://schemas.openxmlformats.org/officeDocument/2006/relationships/notesMaster" Target="/ppt/notesMasters/notesMaster1.xml" Id="R1fe9d8963d114d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7962dd8ccf4b89" /><Relationship Type="http://schemas.openxmlformats.org/officeDocument/2006/relationships/notesMaster" Target="/ppt/notesMasters/notesMaster1.xml" Id="R02321b48388e4f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a67a92301694d95" /><Relationship Type="http://schemas.openxmlformats.org/officeDocument/2006/relationships/notesMaster" Target="/ppt/notesMasters/notesMaster1.xml" Id="Rf68796e143d846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78620c8eea4a10" /><Relationship Type="http://schemas.openxmlformats.org/officeDocument/2006/relationships/notesMaster" Target="/ppt/notesMasters/notesMaster1.xml" Id="R379951cf9f7f46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1c3bea5371c4315" /><Relationship Type="http://schemas.openxmlformats.org/officeDocument/2006/relationships/notesMaster" Target="/ppt/notesMasters/notesMaster1.xml" Id="Rde57ca60b9f544f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Tema e integrantes extraídos do documento fornecido pelo grupo.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 sintetizado da tabela do item 3 do DOCX fornecido pelo usuário.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SILVA, Lucas Henrique da. A Metodologia de Gestão de Projetos Ágeis como Ferramenta de Melhoria em Empresas. UTFPR, 2020. O slide reproduz o foco e os resultados apresentados na tabela do item 3 do DOCX. A conexão com o ImobFiscal é uma aplicação proposta pelo grupo, não uma conclusão do estudo.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SOUZA, Fernando M. Aplicação de Metodologias Ágeis na Gestão de Projetos: Scrum. Universidade Presbiteriana Mackenzie, 2021. Capturas fornecidas pelo usuário. O gráfico mostra somente o ganho de produtividade de 31% reportado no tempo médio de execução. Não representa uma comparação antes e depois. A conexão com o ImobFiscal é uma proposta do grupo.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LEON VITAL, Cinthya Ponce. Metodologias Ágeis na Gestão de Projetos de TI: Uma Análise da Metodologia Scrum. UFPB, 2023. Dados do gráfico fornecido: Daily 33,3%; Sprint Review 16,7%; Planning 16,7%; reunião de alinhamento 16,7%; programação em pares 16,7%. A soma de 100,1% decorre do arredondamento da fonte. A conexão com o ImobFiscal é uma proposta do grupo.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Comparação construída somente com os focos e resultados da tabela do item 3 do DOCX fornecido.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Riscos formulados a partir do contexto do ImobFiscal fornecido pelo usuário. Devem ser confirmados pelo grupo e pelo especialista fiscal do projeto.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Aplicações propostas para o ImobFiscal a partir das evidências dos três casos. O detalhamento deve ser refinado no backlog do projeto.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Mapa conceitual revisado para o projeto ImobFiscal. Relações: o projeto enfrenta desafios regulatórios e de comunicação; aprende com os casos UTFPR, Mackenzie e UFPB; transforma essas evidências em decisões de backlog, entregas incrementais e validação fiscal; essas decisões orientam o resultado esperado. Os resultados finais representam objetivos do projeto, não resultados já comprovados.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UTFPR: https://repositorio.utfpr.edu.br/jspui/bitstream/123456789/24351/1/metodologiaprojetosageisempresas.pdf</a:t>
            </a:r>
          </a:p>
          <a:p xmlns:a="http://schemas.openxmlformats.org/drawingml/2006/main">
            <a:r>
              <a:t>Mackenzie: https://dspace.mackenzie.br/items/5ad59255-4cef-4fe9-aaf5-81dac93de206</a:t>
            </a:r>
          </a:p>
          <a:p xmlns:a="http://schemas.openxmlformats.org/drawingml/2006/main">
            <a:r>
              <a:t>UFPB: https://repositorio.ufpb.br/jspui/bitstream/123456789/31518/1/Cinthya%20Ponce%20Leon%20Vital_TCC.pdf</a:t>
            </a:r>
          </a:p>
          <a:p xmlns:a="http://schemas.openxmlformats.org/drawingml/2006/main">
            <a:r>
              <a:t>Transparência de IA: texto inicial fornecido pelo usuário como produzido por outra IA, sem identificação. OpenAI Codex apoiou síntese, estrutura e produção do PPTX em 14 set.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0c56668cc447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e0bd1de9dfb44d8" /><Relationship Type="http://schemas.openxmlformats.org/officeDocument/2006/relationships/slideLayout" Target="/ppt/slideLayouts/slideLayout1.xml" Id="R133f945e3ae94f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33f945e3ae94f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48a2843d27429f" /><Relationship Type="http://schemas.openxmlformats.org/officeDocument/2006/relationships/notesSlide" Target="/ppt/notesSlides/notesSlide1.xml" Id="R974cbead67f94a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f2ee253a6a4414" /><Relationship Type="http://schemas.openxmlformats.org/officeDocument/2006/relationships/notesSlide" Target="/ppt/notesSlides/notesSlide2.xml" Id="R038b6d478e544b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042e7943fa4e1c" /><Relationship Type="http://schemas.openxmlformats.org/officeDocument/2006/relationships/notesSlide" Target="/ppt/notesSlides/notesSlide3.xml" Id="R6850ae0109154ae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ecb0089b704e78" /><Relationship Type="http://schemas.openxmlformats.org/officeDocument/2006/relationships/chart" Target="/ppt/slides/charts/chart1.xml" Id="R66cd3edc42974c2f" /><Relationship Type="http://schemas.openxmlformats.org/officeDocument/2006/relationships/notesSlide" Target="/ppt/notesSlides/notesSlide4.xml" Id="R6cb9e450155341e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760da1986e40ae" /><Relationship Type="http://schemas.openxmlformats.org/officeDocument/2006/relationships/chart" Target="/ppt/slides/charts/chart2.xml" Id="R72827ea33ac4472f" /><Relationship Type="http://schemas.openxmlformats.org/officeDocument/2006/relationships/notesSlide" Target="/ppt/notesSlides/notesSlide5.xml" Id="R84a0f6e3feb64b7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79c86d14a4a8e" /><Relationship Type="http://schemas.openxmlformats.org/officeDocument/2006/relationships/notesSlide" Target="/ppt/notesSlides/notesSlide6.xml" Id="Rf3e5b02bb8164a9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c0a576b3b34a86" /><Relationship Type="http://schemas.openxmlformats.org/officeDocument/2006/relationships/notesSlide" Target="/ppt/notesSlides/notesSlide7.xml" Id="R31bb8e2f7fc5447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25b69197694361" /><Relationship Type="http://schemas.openxmlformats.org/officeDocument/2006/relationships/notesSlide" Target="/ppt/notesSlides/notesSlide8.xml" Id="R872464ed60d3496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c35c1f86904eaa" /><Relationship Type="http://schemas.openxmlformats.org/officeDocument/2006/relationships/notesSlide" Target="/ppt/notesSlides/notesSlide9.xml" Id="Rbf4d11e556f744f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b5683437d146e8" /><Relationship Type="http://schemas.openxmlformats.org/officeDocument/2006/relationships/notesSlide" Target="/ppt/notesSlides/notesSlide10.xml" Id="R481b2becf9384003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Ganho reportado</c:v>
          </c:tx>
          <c:spPr>
            <a:solidFill xmlns:a="http://schemas.openxmlformats.org/drawingml/2006/main">
              <a:srgbClr val="2E7D5B"/>
            </a:solidFill>
          </c:spPr>
          <c:cat>
            <c:strRef>
              <c:f>'Chart Data'!$A$2:$A$2</c:f>
              <c:strCache>
                <c:ptCount val="1"/>
                <c:pt idx="0">
                  <c:v>Produtividade</c:v>
                </c:pt>
              </c:strCache>
            </c:strRef>
          </c:cat>
          <c:val>
            <c:numRef>
              <c:f>'Chart Data'!$B$2:$B$2</c:f>
              <c:numCache>
                <c:formatCode>0%</c:formatCode>
                <c:ptCount val="1"/>
                <c:pt idx="0">
                  <c:v>0.31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 b="1">
                  <a:solidFill>
                    <a:srgbClr val="123D31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BFE3CF"/>
              </a:solidFill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4F1EA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4F1EA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Parcela das respostas</c:v>
          </c:tx>
          <c:spPr>
            <a:solidFill xmlns:a="http://schemas.openxmlformats.org/drawingml/2006/main">
              <a:srgbClr val="2E7D5B"/>
            </a:solidFill>
          </c:spPr>
          <c:cat>
            <c:strRef>
              <c:f>'Chart Data'!$A$2:$A$6</c:f>
              <c:strCache>
                <c:ptCount val="5"/>
                <c:pt idx="0">
                  <c:v>Daily</c:v>
                </c:pt>
                <c:pt idx="1">
                  <c:v>Sprint Review</c:v>
                </c:pt>
                <c:pt idx="2">
                  <c:v>Planning</c:v>
                </c:pt>
                <c:pt idx="3">
                  <c:v>Reunião de alinhamento</c:v>
                </c:pt>
                <c:pt idx="4">
                  <c:v>Programação em pares</c:v>
                </c:pt>
              </c:strCache>
            </c:strRef>
          </c:cat>
          <c:val>
            <c:numRef>
              <c:f>'Chart Data'!$B$2:$B$6</c:f>
              <c:numCache>
                <c:formatCode>0.0%</c:formatCode>
                <c:ptCount val="5"/>
                <c:pt idx="0">
                  <c:v>0.333</c:v>
                </c:pt>
                <c:pt idx="1">
                  <c:v>0.167</c:v>
                </c:pt>
                <c:pt idx="2">
                  <c:v>0.167</c:v>
                </c:pt>
                <c:pt idx="3">
                  <c:v>0.167</c:v>
                </c:pt>
                <c:pt idx="4">
                  <c:v>0.167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 b="1">
                  <a:solidFill>
                    <a:srgbClr val="123D31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2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BFE3CF"/>
              </a:solidFill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4F1EA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4F1EA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9E311A-1D97-48AE-84A6-DA2A33A2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8100"/>
            <a:ext cx="4572000" cy="6781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FE3C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AC38D3-45D2-4F20-A7FA-D1DE4B9F2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90500"/>
            <a:ext cx="3714750" cy="647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72A7C6-282C-4D0C-B584-A2443B017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876300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BFE3C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BFE3CF"/>
                </a:solidFill>
                <a:latin typeface="Arial"/>
                <a:ea typeface="Arial"/>
                <a:cs typeface="Arial"/>
              </a:rPr>
              <a:t>Gestão Ágil de Projetos de Software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D72940-EAD1-49DB-BD58-99CC142CB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04950"/>
            <a:ext cx="6762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Três estudos de caso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 o ImobFiscal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B544FC-C72A-4F20-80AF-BDE236A9E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BFE3CF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FE3CF"/>
                </a:solidFill>
                <a:latin typeface="Arial"/>
                <a:ea typeface="Arial"/>
                <a:cs typeface="Arial"/>
              </a:rPr>
              <a:t>Evidências acadêmicas aplicadas ao projeto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E8B313-DF97-4945-91E7-593AC685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86250"/>
            <a:ext cx="1714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D8A34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DB2E9C-F6D5-44A6-AE43-6F251E53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48200"/>
            <a:ext cx="581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FATEC Indaiatuba · DSM · 3º semestre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F26DD8-302C-4389-8043-D39E69989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4350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BFE3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FE3CF"/>
                </a:solidFill>
                <a:latin typeface="Arial"/>
                <a:ea typeface="Arial"/>
                <a:cs typeface="Arial"/>
              </a:rPr>
              <a:t>Bruno Prado · Christian Dumont · Daniel Doneda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BFE3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FE3CF"/>
                </a:solidFill>
                <a:latin typeface="Arial"/>
                <a:ea typeface="Arial"/>
                <a:cs typeface="Arial"/>
              </a:rPr>
              <a:t>Denise Dumont · Gabriel Fagundes</a:t>
            </a:r>
          </a:p>
        </p:txBody>
      </p:sp>
    </p:spTree>
    <p:extLst>
      <p:ext uri="{BB962C8B-B14F-4D97-AF65-F5344CB8AC3E}">
        <p14:creationId xmlns:p14="http://schemas.microsoft.com/office/powerpoint/2010/main" val="19019478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40ACA9-150F-4CD8-A25C-24A16F531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79CCE3-2162-4940-AD83-2D0EFC801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31F"/>
                </a:solidFill>
                <a:latin typeface="Arial"/>
                <a:ea typeface="Arial"/>
                <a:cs typeface="Arial"/>
              </a:rPr>
              <a:t>O recorte da análise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55EF54-9B19-4F94-8BA2-F6CC52864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4297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Três estudos mostram como métodos ágeis responderam a problemas diferentes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959B91-8752-49FF-80C8-A9528DEBE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23975"/>
            <a:ext cx="1076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496809-D9A8-40E8-96A3-A1067C692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9125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D6A6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9D00E8-4AA5-45B8-A4B1-3FF72E82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857375"/>
            <a:ext cx="3238500" cy="2286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CEFAF5-BC28-40CE-9317-FB86F351D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000250"/>
            <a:ext cx="2819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CASO 1 · UTFPR · 2020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ED77DE-1AA3-4F8F-925F-381959C30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314575"/>
            <a:ext cx="2819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726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Rigidez e resistência cultural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5FD412-53EA-4EDC-9403-88EA47086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705100"/>
            <a:ext cx="28194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Aplicação em empresas para reduzir barreiras do modelo tradicional.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048602-4A24-441A-9D6B-9CC463A2C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857375"/>
            <a:ext cx="3238500" cy="2286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C8F305-A0FE-425F-9A9B-952E9FD62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000250"/>
            <a:ext cx="2819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CASO 2 · MACKENZIE · 2021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4E177A-507F-49EB-AB0A-527E3324C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314575"/>
            <a:ext cx="2819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Demandas voláteis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868D1D-6E64-4732-88F5-04F749FB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705100"/>
            <a:ext cx="28194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Transição operacional e reorganização do fluxo de trabalho.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132D3E-A115-4842-B24B-81E15B4BA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857375"/>
            <a:ext cx="3238500" cy="2286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E73F7A-820F-49DE-B685-CD278168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000250"/>
            <a:ext cx="2819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CASO 3 · UFPB · 2023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60C0CE-3D30-4B38-942C-D5158F13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314575"/>
            <a:ext cx="2819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Comunicação em TI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424F10-1F80-42BF-9511-6F7A89C58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705100"/>
            <a:ext cx="28194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Adaptação das equipes e redução de falhas de especificação.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A84CFC-8B4A-4F08-9755-23744316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857750"/>
            <a:ext cx="89535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F20748-96F8-48DC-BAC5-BE94BCA4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981575"/>
            <a:ext cx="809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46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Pergunta da apresentação: quais aprendizados desses casos podem reduzir riscos no ImobFiscal?</a:t>
            </a:r>
          </a:p>
        </p:txBody>
      </p:sp>
    </p:spTree>
    <p:extLst>
      <p:ext uri="{BB962C8B-B14F-4D97-AF65-F5344CB8AC3E}">
        <p14:creationId xmlns:p14="http://schemas.microsoft.com/office/powerpoint/2010/main" val="581055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A80E9F-9157-4086-84A4-6103BE33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DCEF8B-E62E-4CDF-A4B8-FB6109421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31F"/>
                </a:solidFill>
                <a:latin typeface="Arial"/>
                <a:ea typeface="Arial"/>
                <a:cs typeface="Arial"/>
              </a:rPr>
              <a:t>Caso UTFPR: melhoria em empresas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AF7133-8425-46DB-8815-4561288B0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4297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A aplicação enfrentou rigidez de execução e resistência cultural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64214D-141C-4ED9-85B5-87BAC6DF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23975"/>
            <a:ext cx="1076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6B87D6-7BB0-466B-A6E8-3EA0E317F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9125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D6A6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52F5F5-40F9-4AE4-BE12-E83B7C8F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762125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Problema observado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CE9E50-3698-4540-9191-9B15C34D0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190750"/>
            <a:ext cx="4095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O modelo tradicional dificultava ajustes e mantinha gargalos na execução.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79F9D5-07CB-4CAA-8F05-4BB3199C2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476500"/>
            <a:ext cx="10001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8A34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F70017-AD87-412C-A852-75024EF6F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09750"/>
            <a:ext cx="457200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FB7C1F-DAA2-43D0-B4C5-C7597472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9812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BFE3C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FE3CF"/>
                </a:solidFill>
                <a:latin typeface="Arial"/>
                <a:ea typeface="Arial"/>
                <a:cs typeface="Arial"/>
              </a:rPr>
              <a:t>Resultados descritos no estudo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D424C7-8A54-4E95-B371-1A7D87E8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381250"/>
            <a:ext cx="381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8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Menos gargalos e riscos</a:t>
            </a:r>
          </a:p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Maior previsibilidade</a:t>
            </a:r>
          </a:p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Mais capacidade de adaptação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802A92-0800-4D32-9669-4FF0EBCE2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48125"/>
            <a:ext cx="9906000" cy="12382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E6EEE9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0372C3-D6C5-45CE-9A32-6F3603850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229100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2E7D5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E7D5B"/>
                </a:solidFill>
                <a:latin typeface="Arial"/>
                <a:ea typeface="Arial"/>
                <a:cs typeface="Arial"/>
              </a:rPr>
              <a:t>CONEXÃO COM O IMOBFISCAL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090208-3A52-4584-A60B-15085FA4F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572000"/>
            <a:ext cx="895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083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Adotar mudanças em etapas reduz a resistência da equipe e permite revisar requisitos fiscais sem paralisar todo o projeto.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30C047-1638-43B8-9439-DF8608FC3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857875"/>
            <a:ext cx="933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Fonte: Silva, UTFPR, 2020. Síntese da tabela do item 3 do documento fornecido.</a:t>
            </a:r>
          </a:p>
        </p:txBody>
      </p:sp>
    </p:spTree>
    <p:extLst>
      <p:ext uri="{BB962C8B-B14F-4D97-AF65-F5344CB8AC3E}">
        <p14:creationId xmlns:p14="http://schemas.microsoft.com/office/powerpoint/2010/main" val="9811969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8C9CEB-3EA8-4947-BEF2-47BB24098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1CF564-ED69-4D2B-BD83-D03D7E312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31F"/>
                </a:solidFill>
                <a:latin typeface="Arial"/>
                <a:ea typeface="Arial"/>
                <a:cs typeface="Arial"/>
              </a:rPr>
              <a:t>Caso Mackenzie: operação comercial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D9F698-4B9A-48CA-B0BC-8A6D1D2F4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4297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O estudo analisou um fluxo de trabalho com demandas voláteis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D73B1D-DF04-4E1A-A113-4E8AF976A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23975"/>
            <a:ext cx="1076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953088-E5CA-4255-A082-F2EB9A6D1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9125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D6A6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22B3EC-D173-4D19-84C9-3DB640F8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474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Aplicação observada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4C5084-2E11-4312-82E2-D3299034F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400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Quatro Sprints de uma semana organizaram planejamento, execução e revisão.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8FA709-07DD-4189-AC16-47E35C6F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8612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474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Resultados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91FA4F-2A30-476D-AAE2-BC81A63A6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67125"/>
            <a:ext cx="4000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O estudo relata melhor fluxo diário, alinhamento entre áreas e entregas contínuas de valor.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CE5EE4-A688-43AE-91E5-7C0727017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53000"/>
            <a:ext cx="9144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621239-ACE4-4EA6-B9A8-FD75C4477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5067300"/>
            <a:ext cx="8477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54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ImobFiscal: priorizar módulos pequenos permite absorver mudanças tributárias sem interromper as entregas.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6C1EAD-659E-43D4-B7AC-751B3A31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Fonte: Souza, Mackenzie, 2021. O gráfico reproduz o ganho de 31% informado no estudo.</a:t>
            </a:r>
          </a:p>
        </p:txBody>
      </p:sp>
      <p:graphicFrame>
        <p:nvGraphicFramePr>
          <p:cNvPr id="28" name="Chart"/>
          <p:cNvGraphicFramePr/>
          <p:nvPr/>
        </p:nvGraphicFramePr>
        <p:xfrm>
          <a:off xmlns:a="http://schemas.openxmlformats.org/drawingml/2006/main" x="5381625" y="1857375"/>
          <a:ext xmlns:a="http://schemas.openxmlformats.org/drawingml/2006/main" cx="5715000" cy="2381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6cd3edc42974c2f"/>
          </a:graphicData>
        </a:graphic>
      </p:graphicFrame>
    </p:spTree>
    <p:extLst>
      <p:ext uri="{BB962C8B-B14F-4D97-AF65-F5344CB8AC3E}">
        <p14:creationId xmlns:p14="http://schemas.microsoft.com/office/powerpoint/2010/main" val="14646606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1D988A-B6EE-47C8-8032-407FE623A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9C0C47-5EB2-4349-822E-AE0BC60E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31F"/>
                </a:solidFill>
                <a:latin typeface="Arial"/>
                <a:ea typeface="Arial"/>
                <a:cs typeface="Arial"/>
              </a:rPr>
              <a:t>Caso UFPB: comunicação em equipes de 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7D198B-9B1B-4464-AAA1-569E77BEB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4297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A pesquisa examinou práticas adotadas por profissionais de software e dados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DE6992-54C4-479E-8526-F41449167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23975"/>
            <a:ext cx="1076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926854-EBED-4A78-95BD-BB6216D54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9125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D6A6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57604D-B255-4157-B9A4-CEF0B044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857375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474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Resultado central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416CB4-2615-45BD-8B22-0702049D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238375"/>
            <a:ext cx="2619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174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A tabela do trabalho aponta melhora na comunicação, redução de ruídos de especificação e maior satisfação dos usuários.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412EF5-4DA1-426B-B996-148D2D6A9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4095750"/>
            <a:ext cx="2857500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900264-98A1-4854-B948-9138645BD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4229100"/>
            <a:ext cx="228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208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BFE3C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FE3CF"/>
                </a:solidFill>
                <a:latin typeface="Arial"/>
                <a:ea typeface="Arial"/>
                <a:cs typeface="Arial"/>
              </a:rPr>
              <a:t>IMOBFISCAL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7060E7-19D8-4F22-8388-137545705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4533900"/>
            <a:ext cx="228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547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Alinhar regras fiscais e critérios de aceite antes de implementar reduz interpretações divergentes.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4B562B-FAE1-4881-AC78-A8FC516D6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933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Fonte: Leon Vital, UFPB, 2023. Percentuais reproduzidos do gráfico fornecido.</a:t>
            </a:r>
          </a:p>
        </p:txBody>
      </p:sp>
      <p:graphicFrame>
        <p:nvGraphicFramePr>
          <p:cNvPr id="26" name="Chart"/>
          <p:cNvGraphicFramePr/>
          <p:nvPr/>
        </p:nvGraphicFramePr>
        <p:xfrm>
          <a:off xmlns:a="http://schemas.openxmlformats.org/drawingml/2006/main" x="762000" y="1809750"/>
          <a:ext xmlns:a="http://schemas.openxmlformats.org/drawingml/2006/main" cx="7143750" cy="3571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2827ea33ac4472f"/>
          </a:graphicData>
        </a:graphic>
      </p:graphicFrame>
    </p:spTree>
    <p:extLst>
      <p:ext uri="{BB962C8B-B14F-4D97-AF65-F5344CB8AC3E}">
        <p14:creationId xmlns:p14="http://schemas.microsoft.com/office/powerpoint/2010/main" val="9011667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54B5AB-D0A8-4380-8E9C-0192C46CD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D67C22-DB32-4311-9BA5-F270EF85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31F"/>
                </a:solidFill>
                <a:latin typeface="Arial"/>
                <a:ea typeface="Arial"/>
                <a:cs typeface="Arial"/>
              </a:rPr>
              <a:t>O que os três casos acrescentam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32FC23-DC80-4A3F-BC40-D37C4AA1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4297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Os estudos partem de problemas diferentes, mas convergem em três aprendizados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D26EF1-C73E-413D-A835-935FDC8CB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23975"/>
            <a:ext cx="1076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277ABC-AB42-4ACA-9109-CF5AD7435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9125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D6A6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B852D-6A39-4455-ACE3-E9B5BD12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CASO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C9C6E8-201E-47B3-A241-6AE3A39DE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17145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PROBLEMA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8D2147-DC70-4E98-8369-084623A86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7145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RESULTADO OBSERVADO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ECCE4E-655C-45EA-8675-9A177BB72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43125"/>
            <a:ext cx="10382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232184-2A66-4149-9890-4B972052B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336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UTFPR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7E9249-A0B9-474B-A0D2-201055534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3336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Rigidez e resistência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FD9A97-2551-4387-8872-A75015D30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33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Previsibilidade e adaptação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59A53A-A009-4671-9EB0-D36015E4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52750"/>
            <a:ext cx="10382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AFCA49-B0EB-4AA6-B296-557E2BCF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432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Mackenzie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73F2F9-302F-4593-B442-721D0D67F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1432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Demandas voláteis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048660-DEC6-4F63-A8B1-67B0D5465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143250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Fluxo organizado e valor contínuo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3E3A3E-429A-456F-B44F-FF2F6D90C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62375"/>
            <a:ext cx="10382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1B3C26-8C61-46CA-BDDB-2BDD41C9C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5287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UFPB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EB3113-012F-4A70-A0FC-E304B090E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95287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Falhas de comunicação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B226D6-0A5F-4BFF-9C97-728F5E69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95287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Menos ruídos de especificação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A9784B-64E2-48D8-BAC9-A3EC5FD06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048250"/>
            <a:ext cx="914400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E6EEE9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D0C1C2-5FF3-4C7B-8D59-A33DBF515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5162550"/>
            <a:ext cx="847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59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Síntese: adaptar o processo, dividir entregas e alinhar entendimento reduz riscos do trabalho.</a:t>
            </a:r>
          </a:p>
        </p:txBody>
      </p:sp>
    </p:spTree>
    <p:extLst>
      <p:ext uri="{BB962C8B-B14F-4D97-AF65-F5344CB8AC3E}">
        <p14:creationId xmlns:p14="http://schemas.microsoft.com/office/powerpoint/2010/main" val="4583769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A6C6B0-97FD-434F-BE36-6885E55E3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A0D9C1-3EB6-402B-A18B-BA6B9E822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31F"/>
                </a:solidFill>
                <a:latin typeface="Arial"/>
                <a:ea typeface="Arial"/>
                <a:cs typeface="Arial"/>
              </a:rPr>
              <a:t>Os riscos do ImobFiscal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DDA46C-D075-46C3-9236-42D0A306C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4297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O projeto combina incerteza regulatória, regras complexas e integração entre áreas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AFC1F9-F838-4601-88DF-F9BA5852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23975"/>
            <a:ext cx="1076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AF67AB-20B1-4C3C-A2CF-672CE4A9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9125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D6A65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B8EBA8-FB13-4E45-935E-C4A4CBAB3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905000"/>
            <a:ext cx="32385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918E5-5C14-4D81-A8FA-6A1D2157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047875"/>
            <a:ext cx="2819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RISCO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875030-37AF-453E-A7E0-340F4C7F3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362200"/>
            <a:ext cx="2819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Mudança regulatória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DB8ED9-D502-4FAE-A999-ED8760CA6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752725"/>
            <a:ext cx="2819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Requisitos podem mudar conforme regras de IBS, CBS e transição ganham definição.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63C091-7FEB-4E4C-9913-22722F6F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905000"/>
            <a:ext cx="32385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E3CF91-4A84-44CE-86F3-AA0FFF8D8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047875"/>
            <a:ext cx="2819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RISCO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0F4A6D-F4B5-46CF-8F21-EE2E93AE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362200"/>
            <a:ext cx="2819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Entrega tardia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044C58-55B9-41A3-80C9-362947E7A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752725"/>
            <a:ext cx="2819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Tentar concluir todo o sistema antes de validar aumenta o custo de correções.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70D624-6DDF-4CCC-8294-B1D9F4C1B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905000"/>
            <a:ext cx="3238500" cy="2238375"/>
          </a:xfrm>
          <a:prstGeom xmlns:a="http://schemas.openxmlformats.org/drawingml/2006/main" prst="roundRect">
            <a:avLst>
              <a:gd name="adj" fmla="val 34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1FF939-2CFD-449C-997D-78CECDD0B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047875"/>
            <a:ext cx="2819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RISCO 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FC1E41-5F3F-4191-8C13-73A6F3D5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362200"/>
            <a:ext cx="2819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Interpretação divergente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D7EEE6-5717-4188-AE0F-EF4F77AA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752725"/>
            <a:ext cx="2819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Tecnologia e conhecimento fiscal precisam usar os mesmos critérios.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CE1052-9C7C-4E9C-BE6E-2635FA000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905375"/>
            <a:ext cx="86677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0DF21D-6C1E-4AEC-B5C8-1F7AE6975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5038725"/>
            <a:ext cx="771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Os três casos oferecem respostas práticas para esses riscos.</a:t>
            </a:r>
          </a:p>
        </p:txBody>
      </p:sp>
    </p:spTree>
    <p:extLst>
      <p:ext uri="{BB962C8B-B14F-4D97-AF65-F5344CB8AC3E}">
        <p14:creationId xmlns:p14="http://schemas.microsoft.com/office/powerpoint/2010/main" val="12552611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B252CD-34A9-46C2-BADD-AE15B0C90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F177F7-5CCA-49EB-8D4E-A5DED76F2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31F"/>
                </a:solidFill>
                <a:latin typeface="Arial"/>
                <a:ea typeface="Arial"/>
                <a:cs typeface="Arial"/>
              </a:rPr>
              <a:t>Aplicação dos aprendizados no ImobFiscal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A9CBFF-F888-4F48-B27E-03DE09E7D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4297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Cada caso orienta uma decisão de trabalho no projeto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CCBDE4-9B97-4D6F-B655-637B9D047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23975"/>
            <a:ext cx="1076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59DE06-9CC1-4D2F-BD33-6DBEC830C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9125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D6A65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76EB89-E20C-4873-AAF6-1043E0E8F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6212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UTFPR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148BC0-DD43-487B-B59B-2C83FCB83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762125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Implantação gradual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086DEF-1C7E-41DD-8A23-16B1B7383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9545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079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Começar pelo fluxo essencial e ampliar conforme a equipe aprende.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8B3D8B-7C66-4780-889B-60B649CA0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28875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DE99FC-C278-4BA1-9DA1-A5145BF34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1462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MACKENZIE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C4D995-AFBB-4F0E-9CCD-E3258189E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714625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Entregas curtas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53CC3B-FC5A-4671-A3EC-C9DEE0CF6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4795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079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Separar cadastro, cálculo e relatórios em incrementos demonstráveis.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C909FF-074C-43F0-B51D-85E11AE2F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81375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42A951-0455-446B-92BA-E4C73BB63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6712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UFPB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97D077-6999-4EA9-8A9E-B1314022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667125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Alinhamento frequente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5A960E-D9A6-4E45-9120-86843B27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0045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079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Validar critérios fiscais e de aceite com as pessoas responsáveis.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101FE5-1920-4E48-9B3F-FA89A3EC3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857750"/>
            <a:ext cx="88582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E6EEE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4ACE66-58E5-4685-89EF-BA739C17B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000625"/>
            <a:ext cx="809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98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Critério comum: cada entrega deve funcionar, ser compreensível e permitir revisão das regras aplicadas.</a:t>
            </a:r>
          </a:p>
        </p:txBody>
      </p:sp>
    </p:spTree>
    <p:extLst>
      <p:ext uri="{BB962C8B-B14F-4D97-AF65-F5344CB8AC3E}">
        <p14:creationId xmlns:p14="http://schemas.microsoft.com/office/powerpoint/2010/main" val="4394005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7B39ACB-F0C1-4073-8B2B-BF84B0072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FA84E8-3DC2-4958-BB7E-9C6D896FB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31F"/>
                </a:solidFill>
                <a:latin typeface="Arial"/>
                <a:ea typeface="Arial"/>
                <a:cs typeface="Arial"/>
              </a:rPr>
              <a:t>Mapa conceitual do ImobFiscal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164788-F5AD-4A16-A2E5-B0C85F06F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4297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Relações entre os desafios, os estudos de caso e as decisões do projeto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B2A4E9-FA04-4BF2-8A1F-891B5887A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23975"/>
            <a:ext cx="1076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D39F6F-1730-4E50-B697-4028069E6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38375"/>
            <a:ext cx="0" cy="3333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23D31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EA221-CF10-4BF4-9576-33863F79B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571750"/>
            <a:ext cx="800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23D31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9A6879-BBD2-4BF6-8B20-8A44EB656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571750"/>
            <a:ext cx="0" cy="23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23D31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312040-D1A9-418E-AFDD-335B6B1A0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571750"/>
            <a:ext cx="0" cy="23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23D31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DA27FA-3C31-4022-B1D1-0199AF001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571750"/>
            <a:ext cx="0" cy="23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23D3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5CEC96-E28E-4B02-8437-CEB17AF01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524250"/>
            <a:ext cx="0" cy="523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E7D5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C2B415-848D-4D6B-980B-58B3487E5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524250"/>
            <a:ext cx="0" cy="523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E7D5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5DF16C-4F8E-4EDB-B9D1-A3237FFDD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524250"/>
            <a:ext cx="0" cy="523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E7D5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4BEC59-BC58-4E15-8632-88C5BC78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238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8A344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899A12-6E91-448E-A6D5-4A07F8EE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238750"/>
            <a:ext cx="0" cy="523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8A344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F55477-EEBF-4E35-8DE9-2FD44ADC2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52387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8A344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D5854B-1619-49DC-9598-BCCA40DF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505450"/>
            <a:ext cx="800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8A344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489132-BA20-461B-AFB8-21873C0DB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505450"/>
            <a:ext cx="0" cy="2571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8A344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12260B-4B7C-43B4-92DD-A146A666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1571625"/>
            <a:ext cx="3143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53303E-2F76-4F73-8105-97DCF62F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7145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106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PROJETO IMOBFISCAL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9DAD85-CEC9-4C9C-B886-A57F410F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33625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2E7D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E7D5B"/>
                </a:solidFill>
                <a:latin typeface="Arial"/>
                <a:ea typeface="Arial"/>
                <a:cs typeface="Arial"/>
              </a:rPr>
              <a:t>enfrenta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47416E-F75F-43EC-872E-71E9AD0E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333625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2E7D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E7D5B"/>
                </a:solidFill>
                <a:latin typeface="Arial"/>
                <a:ea typeface="Arial"/>
                <a:cs typeface="Arial"/>
              </a:rPr>
              <a:t>aprende com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5B5072-2F86-43D8-99E5-9F4EE3157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333625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2E7D5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E7D5B"/>
                </a:solidFill>
                <a:latin typeface="Arial"/>
                <a:ea typeface="Arial"/>
                <a:cs typeface="Arial"/>
              </a:rPr>
              <a:t>transforma em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890544-74C7-4371-9032-EB2EB666E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09875"/>
            <a:ext cx="28575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FD3707-46CC-454D-A288-34AECAC80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981325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DESAFIOS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9150F6-10FD-46FB-80CE-72E6390E4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809875"/>
            <a:ext cx="28575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ED8D32-2E85-47EF-90C7-54932C860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2981325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626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EVIDÊNCIAS DOS CASOS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60277F8-7910-403F-B0D8-835E6EC6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809875"/>
            <a:ext cx="28575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3577B28-0B7E-4ABC-9C72-C81CE084B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981325"/>
            <a:ext cx="238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731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DECISÕES DO PROJETO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7C93DFB-8D10-4497-8F17-72A06ABE2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48125"/>
            <a:ext cx="3143250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6EEE9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1BFF2D1-3DBD-430D-ABCE-6033735F0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38625"/>
            <a:ext cx="2571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Mudanças tributárias</a:t>
            </a:r>
          </a:p>
          <a:p xmlns:a="http://schemas.openxmlformats.org/drawingml/2006/main">
            <a:pPr algn="ctr">
              <a:defRPr sz="13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Regras fiscais complexas</a:t>
            </a:r>
          </a:p>
          <a:p xmlns:a="http://schemas.openxmlformats.org/drawingml/2006/main">
            <a:pPr algn="ctr">
              <a:defRPr sz="13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Interpretação entre áreas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A07BCA9-08A2-4A37-B183-07F70D419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048125"/>
            <a:ext cx="3524250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6EEE9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0049D53-25B0-447D-848C-1C537B08D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38625"/>
            <a:ext cx="304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UTFPR: adaptação gradual</a:t>
            </a:r>
          </a:p>
          <a:p xmlns:a="http://schemas.openxmlformats.org/drawingml/2006/main">
            <a:pPr algn="ctr">
              <a:defRPr sz="13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Mackenzie: fluxo e entregas curtas</a:t>
            </a:r>
          </a:p>
          <a:p xmlns:a="http://schemas.openxmlformats.org/drawingml/2006/main">
            <a:pPr algn="ctr">
              <a:defRPr sz="13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UFPB: comunicação clara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E63F076-6291-46B9-ABE8-85F18E9A6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048125"/>
            <a:ext cx="3143250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6EEE9"/>
          </a:solidFill>
          <a:ln xmlns:a="http://schemas.openxmlformats.org/drawingml/2006/main" w="14288">
            <a:solidFill>
              <a:srgbClr val="BFE3CF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064CF6B-AD2E-46E1-AF4D-B9E8316D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238625"/>
            <a:ext cx="2571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Backlog por risco e valor</a:t>
            </a:r>
          </a:p>
          <a:p xmlns:a="http://schemas.openxmlformats.org/drawingml/2006/main">
            <a:pPr algn="ctr">
              <a:defRPr sz="13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Módulos incrementais</a:t>
            </a:r>
          </a:p>
          <a:p xmlns:a="http://schemas.openxmlformats.org/drawingml/2006/main">
            <a:pPr algn="ctr">
              <a:defRPr sz="13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Validação fiscal frequente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CB8E1BC-94C8-4DCF-AE85-71C122BF6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381625"/>
            <a:ext cx="10477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6423B64-D3FA-4EB1-8F55-D9B7C381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381625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111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D8A344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8A344"/>
                </a:solidFill>
                <a:latin typeface="Arial"/>
                <a:ea typeface="Arial"/>
                <a:cs typeface="Arial"/>
              </a:rPr>
              <a:t>orientam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382692B-6153-48D5-BC03-AF2C91D4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5762625"/>
            <a:ext cx="45720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F325EE6-D90F-4E16-9EEC-BFCB7286D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38825"/>
            <a:ext cx="4000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8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Reduzir retrabalho e ganhar previsibilidade</a:t>
            </a:r>
          </a:p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sem perder aderência fiscal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0F3728D-779A-40B5-BA2B-CB1B4DA72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9125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D6A65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863421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023467-56C2-4735-9D75-592DDA77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C89739-BBFA-4CD8-A944-ACEF1D83A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31F"/>
                </a:solidFill>
                <a:latin typeface="Arial"/>
                <a:ea typeface="Arial"/>
                <a:cs typeface="Arial"/>
              </a:rPr>
              <a:t>Referências e uso de 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7371D6-A7BB-4A49-A62D-B03CB1380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94297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Fontes do documento e transparência sobre a elaboração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4DC691-8AA3-4CFD-B7CD-1389C3F52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23975"/>
            <a:ext cx="1076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FE3CF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106B63-F109-4315-821D-2DF6345D3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91250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D6A65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53B9F3-EAD1-46D1-995D-47F49134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23D3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D31"/>
                </a:solidFill>
                <a:latin typeface="Arial"/>
                <a:ea typeface="Arial"/>
                <a:cs typeface="Arial"/>
              </a:rPr>
              <a:t>Estudos analisados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2C984B-07FC-4772-8B86-20AE7283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542925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SILVA, L. H. A metodologia de gestão de projetos ágeis como ferramenta de melhoria em empresas. UTFPR, 2020.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3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SOUZA, F. M. Aplicação de metodologias ágeis na gestão de projetos: Scrum. Mackenzie, 2021.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350" b="0">
                <a:solidFill>
                  <a:srgbClr val="17231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31F"/>
                </a:solidFill>
                <a:latin typeface="Arial"/>
                <a:ea typeface="Arial"/>
                <a:cs typeface="Arial"/>
              </a:rPr>
              <a:t>LEON VITAL, C. P. Metodologias Ágeis na Gestão de Projetos de TI. UFPB, 2023.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326769-A4E6-48BE-BF1C-7D8F993A5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714500"/>
            <a:ext cx="46672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123D31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1945CC-9011-4D58-B1F4-985A1C3B0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000250"/>
            <a:ext cx="390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BFE3C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BFE3CF"/>
                </a:solidFill>
                <a:latin typeface="Arial"/>
                <a:ea typeface="Arial"/>
                <a:cs typeface="Arial"/>
              </a:rPr>
              <a:t>Registro de 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45419D-4983-466A-95D9-962D9A81E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457450"/>
            <a:ext cx="39052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 grupo forneceu um texto-base criado por uma ferramenta de IA não identificada.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 OpenAI Codex apoiou a síntese, a conexão com o ImobFiscal e a produção da apresentação em 14 set.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Os integrantes devem revisar o conteúdo antes da entrega.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5FE2F1-64E9-4425-AAB8-DF7FCE112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721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D6A65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D6A65"/>
                </a:solidFill>
                <a:latin typeface="Arial"/>
                <a:ea typeface="Arial"/>
                <a:cs typeface="Arial"/>
              </a:rPr>
              <a:t>Links completos e observações metodológicas estão nas notas.</a:t>
            </a:r>
          </a:p>
        </p:txBody>
      </p:sp>
    </p:spTree>
    <p:extLst>
      <p:ext uri="{BB962C8B-B14F-4D97-AF65-F5344CB8AC3E}">
        <p14:creationId xmlns:p14="http://schemas.microsoft.com/office/powerpoint/2010/main" val="9122979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2026-09-14T12:45:19.2020000Z</dcterms:created>
  <dcterms:modified xsi:type="dcterms:W3CDTF">2026-09-14T12:45:19.2020000Z</dcterms:modified>
</coreProperties>
</file>